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78" r:id="rId2"/>
  </p:sldMasterIdLst>
  <p:notesMasterIdLst>
    <p:notesMasterId r:id="rId26"/>
  </p:notesMasterIdLst>
  <p:handoutMasterIdLst>
    <p:handoutMasterId r:id="rId27"/>
  </p:handoutMasterIdLst>
  <p:sldIdLst>
    <p:sldId id="256" r:id="rId3"/>
    <p:sldId id="317" r:id="rId4"/>
    <p:sldId id="343" r:id="rId5"/>
    <p:sldId id="346" r:id="rId6"/>
    <p:sldId id="348" r:id="rId7"/>
    <p:sldId id="323" r:id="rId8"/>
    <p:sldId id="334" r:id="rId9"/>
    <p:sldId id="335" r:id="rId10"/>
    <p:sldId id="336" r:id="rId11"/>
    <p:sldId id="333" r:id="rId12"/>
    <p:sldId id="325" r:id="rId13"/>
    <p:sldId id="340" r:id="rId14"/>
    <p:sldId id="341" r:id="rId15"/>
    <p:sldId id="345" r:id="rId16"/>
    <p:sldId id="319" r:id="rId17"/>
    <p:sldId id="331" r:id="rId18"/>
    <p:sldId id="332" r:id="rId19"/>
    <p:sldId id="312" r:id="rId20"/>
    <p:sldId id="344" r:id="rId21"/>
    <p:sldId id="338" r:id="rId22"/>
    <p:sldId id="347" r:id="rId23"/>
    <p:sldId id="310" r:id="rId24"/>
    <p:sldId id="321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2369D61-DAD1-CAB6-9066-C8A6E553D24A}" v="170" dt="2021-10-06T16:22:44.924"/>
    <p1510:client id="{A14DC131-B15C-43A3-BDC9-21659B85D8EC}" v="3" dt="2021-10-06T20:55:57.353"/>
  </p1510:revLst>
</p1510:revInfo>
</file>

<file path=ppt/tableStyles.xml><?xml version="1.0" encoding="utf-8"?>
<a:tblStyleLst xmlns:a="http://schemas.openxmlformats.org/drawingml/2006/main" def="{16D9F66E-5EB9-4882-86FB-DCBF35E3C3E4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5274" autoAdjust="0"/>
  </p:normalViewPr>
  <p:slideViewPr>
    <p:cSldViewPr snapToGrid="0">
      <p:cViewPr varScale="1">
        <p:scale>
          <a:sx n="59" d="100"/>
          <a:sy n="59" d="100"/>
        </p:scale>
        <p:origin x="92" y="224"/>
      </p:cViewPr>
      <p:guideLst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6258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3" d="100"/>
          <a:sy n="63" d="100"/>
        </p:scale>
        <p:origin x="1986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microsoft.com/office/2015/10/relationships/revisionInfo" Target="revisionInfo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EA5F0D-C1DC-412F-A146-DDB3A74B588F}" type="datetimeFigureOut">
              <a:rPr lang="en-US"/>
              <a:pPr/>
              <a:t>10/6/2021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AE14B8-3CC9-472D-9BC5-A84D80684DE2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778275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CDE508-72C8-4AB5-AA9C-1584D31690E0}" type="datetimeFigureOut">
              <a:rPr lang="en-US"/>
              <a:pPr/>
              <a:t>10/6/2021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B667E1-E601-4AAF-B95C-B25720D70A60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11136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0E4301-5E9A-4F78-9EBA-847874B6D056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5899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dirty="0"/>
              <a:t>저의 기본적인 역할은 부모님과 학교 스탭 사이에 다리가 되어드리는 것입니다</a:t>
            </a:r>
            <a:r>
              <a:rPr lang="en-US" altLang="ko-KR" dirty="0"/>
              <a:t>.  </a:t>
            </a:r>
            <a:r>
              <a:rPr lang="ko-KR" altLang="en-US" dirty="0"/>
              <a:t>둘 사이의 갭을 채워서 잘 연결할수 있도록 도와드리는 것입니다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혹시 그</a:t>
            </a:r>
            <a:r>
              <a:rPr lang="ko-KR" altLang="en-US" baseline="0" dirty="0"/>
              <a:t> 갭이 언어의 문제이면 통역으로 도와드리고 혹시 그 갭이 학교시스템이나 정보를 모르셔서 그러신거면 그런 부분을 알려드리고</a:t>
            </a:r>
            <a:endParaRPr lang="en-US" altLang="ko-KR" baseline="0" dirty="0"/>
          </a:p>
          <a:p>
            <a:r>
              <a:rPr lang="ko-KR" altLang="en-US" baseline="0" dirty="0"/>
              <a:t>교육해 드리는 것입니다</a:t>
            </a:r>
            <a:r>
              <a:rPr lang="en-US" altLang="ko-KR" baseline="0" dirty="0"/>
              <a:t>. </a:t>
            </a:r>
            <a:r>
              <a:rPr lang="ko-KR" altLang="en-US" baseline="0" dirty="0"/>
              <a:t>그리고 학부모님들이 아이들 교육에 더 적극적으로 참여하실수 있도록 다리를 놓아드리는 역할을 하는것</a:t>
            </a:r>
            <a:endParaRPr lang="en-US" altLang="ko-KR" baseline="0" dirty="0"/>
          </a:p>
          <a:p>
            <a:r>
              <a:rPr lang="ko-KR" altLang="en-US" baseline="0" dirty="0"/>
              <a:t>입니다</a:t>
            </a:r>
            <a:r>
              <a:rPr lang="en-US" altLang="ko-KR" baseline="0" dirty="0"/>
              <a:t>. </a:t>
            </a:r>
            <a:r>
              <a:rPr lang="ko-KR" altLang="en-US" baseline="0" dirty="0"/>
              <a:t>그래서 기본적으로 부모님들께 계속적으로 학교의 새로운 소식을 알려드리고 함께 동참하실수 있도록 도와드리는 일을 하고</a:t>
            </a:r>
            <a:endParaRPr lang="en-US" altLang="ko-KR" baseline="0" dirty="0"/>
          </a:p>
          <a:p>
            <a:r>
              <a:rPr lang="ko-KR" altLang="en-US" baseline="0" dirty="0"/>
              <a:t>학교 스탭들에게는 다양한 문화에 대한 이해를 도울수 있도록 여러방법으로 지원하는 것입니다</a:t>
            </a:r>
            <a:r>
              <a:rPr lang="en-US" altLang="ko-KR" baseline="0" dirty="0"/>
              <a:t>. </a:t>
            </a:r>
            <a:r>
              <a:rPr lang="ko-KR" altLang="en-US" baseline="0" dirty="0"/>
              <a:t>선생님들과 </a:t>
            </a:r>
            <a:r>
              <a:rPr lang="en-US" altLang="ko-KR" baseline="0" dirty="0"/>
              <a:t>staff </a:t>
            </a:r>
            <a:r>
              <a:rPr lang="ko-KR" altLang="en-US" baseline="0" dirty="0"/>
              <a:t>들에게 다양한 문화</a:t>
            </a:r>
            <a:endParaRPr lang="en-US" altLang="ko-KR" baseline="0" dirty="0"/>
          </a:p>
          <a:p>
            <a:r>
              <a:rPr lang="ko-KR" altLang="en-US" baseline="0" dirty="0"/>
              <a:t>에 대한 이해를 돕는 것은 저 뿐만 아니라 한국학부모님들과 여러다른 인종의 부모님들이 함께 도와야 하는 일입니다</a:t>
            </a:r>
            <a:r>
              <a:rPr lang="en-US" altLang="ko-KR" baseline="0" dirty="0"/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0E4301-5E9A-4F78-9EBA-847874B6D056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1545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dirty="0"/>
              <a:t>저의 기본적인 역할은 부모님과 학교 스탭 사이에 다리가 되어드리는 것입니다</a:t>
            </a:r>
            <a:r>
              <a:rPr lang="en-US" altLang="ko-KR" dirty="0"/>
              <a:t>.  </a:t>
            </a:r>
            <a:r>
              <a:rPr lang="ko-KR" altLang="en-US" dirty="0"/>
              <a:t>둘 사이의 갭을 채워서 잘 연결할수 있도록 도와드리는 것입니다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혹시 그</a:t>
            </a:r>
            <a:r>
              <a:rPr lang="ko-KR" altLang="en-US" baseline="0" dirty="0"/>
              <a:t> 갭이 언어의 문제이면 통역으로 도와드리고 혹시 그 갭이 학교시스템이나 정보를 모르셔서 그러신거면 그런 부분을 알려드리고</a:t>
            </a:r>
            <a:endParaRPr lang="en-US" altLang="ko-KR" baseline="0" dirty="0"/>
          </a:p>
          <a:p>
            <a:r>
              <a:rPr lang="ko-KR" altLang="en-US" baseline="0" dirty="0"/>
              <a:t>교육해 드리는 것입니다</a:t>
            </a:r>
            <a:r>
              <a:rPr lang="en-US" altLang="ko-KR" baseline="0" dirty="0"/>
              <a:t>. </a:t>
            </a:r>
            <a:r>
              <a:rPr lang="ko-KR" altLang="en-US" baseline="0" dirty="0"/>
              <a:t>그리고 학부모님들이 아이들 교육에 더 적극적으로 참여하실수 있도록 다리를 놓아드리는 역할을 하는것</a:t>
            </a:r>
            <a:endParaRPr lang="en-US" altLang="ko-KR" baseline="0" dirty="0"/>
          </a:p>
          <a:p>
            <a:r>
              <a:rPr lang="ko-KR" altLang="en-US" baseline="0" dirty="0"/>
              <a:t>입니다</a:t>
            </a:r>
            <a:r>
              <a:rPr lang="en-US" altLang="ko-KR" baseline="0" dirty="0"/>
              <a:t>. </a:t>
            </a:r>
            <a:r>
              <a:rPr lang="ko-KR" altLang="en-US" baseline="0" dirty="0"/>
              <a:t>그래서 기본적으로 부모님들께 계속적으로 학교의 새로운 소식을 알려드리고 함께 동참하실수 있도록 도와드리는 일을 하고</a:t>
            </a:r>
            <a:endParaRPr lang="en-US" altLang="ko-KR" baseline="0" dirty="0"/>
          </a:p>
          <a:p>
            <a:r>
              <a:rPr lang="ko-KR" altLang="en-US" baseline="0" dirty="0"/>
              <a:t>학교 스탭들에게는 다양한 문화에 대한 이해를 도울수 있도록 여러방법으로 지원하는 것입니다</a:t>
            </a:r>
            <a:r>
              <a:rPr lang="en-US" altLang="ko-KR" baseline="0" dirty="0"/>
              <a:t>. </a:t>
            </a:r>
            <a:r>
              <a:rPr lang="ko-KR" altLang="en-US" baseline="0" dirty="0"/>
              <a:t>선생님들과 </a:t>
            </a:r>
            <a:r>
              <a:rPr lang="en-US" altLang="ko-KR" baseline="0" dirty="0"/>
              <a:t>staff </a:t>
            </a:r>
            <a:r>
              <a:rPr lang="ko-KR" altLang="en-US" baseline="0" dirty="0"/>
              <a:t>들에게 다양한 문화</a:t>
            </a:r>
            <a:endParaRPr lang="en-US" altLang="ko-KR" baseline="0" dirty="0"/>
          </a:p>
          <a:p>
            <a:r>
              <a:rPr lang="ko-KR" altLang="en-US" baseline="0" dirty="0"/>
              <a:t>에 대한 이해를 돕는 것은 저 뿐만 아니라 한국학부모님들과 여러다른 인종의 부모님들이 함께 도와야 하는 일입니다</a:t>
            </a:r>
            <a:r>
              <a:rPr lang="en-US" altLang="ko-KR" baseline="0" dirty="0"/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0E4301-5E9A-4F78-9EBA-847874B6D056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1151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0E4301-5E9A-4F78-9EBA-847874B6D056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9113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10/6/2021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2625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2681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79912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452451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418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10/6/2021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03677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10/6/2021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20232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8493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1346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37875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10/6/2021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67360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10/6/2021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2368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10/6/2021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7361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10/6/2021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9617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10/6/2021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41128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10/6/2021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81606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862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10/6/2021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378077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0" r:id="rId12"/>
    <p:sldLayoutId id="2147483791" r:id="rId13"/>
    <p:sldLayoutId id="2147483792" r:id="rId14"/>
    <p:sldLayoutId id="2147483793" r:id="rId15"/>
    <p:sldLayoutId id="2147483794" r:id="rId16"/>
    <p:sldLayoutId id="2147483795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s://wida.wisc.edu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mailto:liyingl@fultonschools.org" TargetMode="External"/><Relationship Id="rId3" Type="http://schemas.openxmlformats.org/officeDocument/2006/relationships/hyperlink" Target="mailto:Lefevers@fultonschools.org" TargetMode="External"/><Relationship Id="rId7" Type="http://schemas.openxmlformats.org/officeDocument/2006/relationships/hyperlink" Target="mailto:KimJoy@fultonschools.org/470-254-9362" TargetMode="External"/><Relationship Id="rId2" Type="http://schemas.openxmlformats.org/officeDocument/2006/relationships/hyperlink" Target="mailto:francisAV@fultonschools.or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SeshadriG@fultonschools.org" TargetMode="External"/><Relationship Id="rId5" Type="http://schemas.openxmlformats.org/officeDocument/2006/relationships/hyperlink" Target="mailto:SchenkeM@fultonschools.org" TargetMode="External"/><Relationship Id="rId4" Type="http://schemas.openxmlformats.org/officeDocument/2006/relationships/hyperlink" Target="mailto:kulamerE@fultonschools.org" TargetMode="External"/><Relationship Id="rId9" Type="http://schemas.openxmlformats.org/officeDocument/2006/relationships/hyperlink" Target="mailto:liyingl@fultonschools.org/470-254-8828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ultonschools.org/attendancematters" TargetMode="External"/><Relationship Id="rId2" Type="http://schemas.openxmlformats.org/officeDocument/2006/relationships/hyperlink" Target="https://www.fultonschools.org/Domain/235" TargetMode="Externa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www.fultonschools.org/shakerages" TargetMode="External"/><Relationship Id="rId4" Type="http://schemas.openxmlformats.org/officeDocument/2006/relationships/hyperlink" Target="https://www.fultonschools.org/Page/1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hyperlink" Target="mailto:francisav@fultonschools.org" TargetMode="External"/><Relationship Id="rId7" Type="http://schemas.openxmlformats.org/officeDocument/2006/relationships/hyperlink" Target="mailto:Seshadrig@fultonschools.org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Schenkem@fultonschools.org" TargetMode="External"/><Relationship Id="rId5" Type="http://schemas.openxmlformats.org/officeDocument/2006/relationships/hyperlink" Target="mailto:Felicea@fultonschools.org" TargetMode="External"/><Relationship Id="rId10" Type="http://schemas.openxmlformats.org/officeDocument/2006/relationships/hyperlink" Target="mailto:liyingl@fultonschools.org/470-254-8828" TargetMode="External"/><Relationship Id="rId4" Type="http://schemas.openxmlformats.org/officeDocument/2006/relationships/hyperlink" Target="http://www.francisesol.weebly.com/" TargetMode="External"/><Relationship Id="rId9" Type="http://schemas.openxmlformats.org/officeDocument/2006/relationships/hyperlink" Target="mailto:KimJoy@fultonschools.org/470-254-9362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38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2.png"/><Relationship Id="rId7" Type="http://schemas.openxmlformats.org/officeDocument/2006/relationships/hyperlink" Target="http://www.francisesol.weebly.com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www.milet.com/dictionaries-2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C28D0172-F2E0-4763-9C35-F022664959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5"/>
            <a:ext cx="12191695" cy="473074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16">
            <a:extLst>
              <a:ext uri="{FF2B5EF4-FFF2-40B4-BE49-F238E27FC236}">
                <a16:creationId xmlns:a16="http://schemas.microsoft.com/office/drawing/2014/main" id="{9F2851FB-E841-4509-8A6D-A416376EA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3753695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DF6FB2B2-CE21-407F-B22E-302DADC2C3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55533"/>
            <a:ext cx="12192000" cy="2802467"/>
          </a:xfrm>
          <a:custGeom>
            <a:avLst/>
            <a:gdLst>
              <a:gd name="connsiteX0" fmla="*/ 1 w 12192000"/>
              <a:gd name="connsiteY0" fmla="*/ 0 h 2802467"/>
              <a:gd name="connsiteX1" fmla="*/ 71932 w 12192000"/>
              <a:gd name="connsiteY1" fmla="*/ 12261 h 2802467"/>
              <a:gd name="connsiteX2" fmla="*/ 282848 w 12192000"/>
              <a:gd name="connsiteY2" fmla="*/ 48342 h 2802467"/>
              <a:gd name="connsiteX3" fmla="*/ 436464 w 12192000"/>
              <a:gd name="connsiteY3" fmla="*/ 73565 h 2802467"/>
              <a:gd name="connsiteX4" fmla="*/ 619339 w 12192000"/>
              <a:gd name="connsiteY4" fmla="*/ 100188 h 2802467"/>
              <a:gd name="connsiteX5" fmla="*/ 836351 w 12192000"/>
              <a:gd name="connsiteY5" fmla="*/ 132066 h 2802467"/>
              <a:gd name="connsiteX6" fmla="*/ 1076528 w 12192000"/>
              <a:gd name="connsiteY6" fmla="*/ 165696 h 2802467"/>
              <a:gd name="connsiteX7" fmla="*/ 1347183 w 12192000"/>
              <a:gd name="connsiteY7" fmla="*/ 201077 h 2802467"/>
              <a:gd name="connsiteX8" fmla="*/ 1642223 w 12192000"/>
              <a:gd name="connsiteY8" fmla="*/ 238560 h 2802467"/>
              <a:gd name="connsiteX9" fmla="*/ 1962864 w 12192000"/>
              <a:gd name="connsiteY9" fmla="*/ 276043 h 2802467"/>
              <a:gd name="connsiteX10" fmla="*/ 2304232 w 12192000"/>
              <a:gd name="connsiteY10" fmla="*/ 314226 h 2802467"/>
              <a:gd name="connsiteX11" fmla="*/ 2672421 w 12192000"/>
              <a:gd name="connsiteY11" fmla="*/ 349608 h 2802467"/>
              <a:gd name="connsiteX12" fmla="*/ 3057678 w 12192000"/>
              <a:gd name="connsiteY12" fmla="*/ 383587 h 2802467"/>
              <a:gd name="connsiteX13" fmla="*/ 3464881 w 12192000"/>
              <a:gd name="connsiteY13" fmla="*/ 414415 h 2802467"/>
              <a:gd name="connsiteX14" fmla="*/ 3889152 w 12192000"/>
              <a:gd name="connsiteY14" fmla="*/ 443840 h 2802467"/>
              <a:gd name="connsiteX15" fmla="*/ 4331710 w 12192000"/>
              <a:gd name="connsiteY15" fmla="*/ 471515 h 2802467"/>
              <a:gd name="connsiteX16" fmla="*/ 4558476 w 12192000"/>
              <a:gd name="connsiteY16" fmla="*/ 481323 h 2802467"/>
              <a:gd name="connsiteX17" fmla="*/ 4790118 w 12192000"/>
              <a:gd name="connsiteY17" fmla="*/ 492183 h 2802467"/>
              <a:gd name="connsiteX18" fmla="*/ 5025418 w 12192000"/>
              <a:gd name="connsiteY18" fmla="*/ 502342 h 2802467"/>
              <a:gd name="connsiteX19" fmla="*/ 5261937 w 12192000"/>
              <a:gd name="connsiteY19" fmla="*/ 508998 h 2802467"/>
              <a:gd name="connsiteX20" fmla="*/ 5503332 w 12192000"/>
              <a:gd name="connsiteY20" fmla="*/ 514953 h 2802467"/>
              <a:gd name="connsiteX21" fmla="*/ 5747166 w 12192000"/>
              <a:gd name="connsiteY21" fmla="*/ 521259 h 2802467"/>
              <a:gd name="connsiteX22" fmla="*/ 5995877 w 12192000"/>
              <a:gd name="connsiteY22" fmla="*/ 525462 h 2802467"/>
              <a:gd name="connsiteX23" fmla="*/ 6247026 w 12192000"/>
              <a:gd name="connsiteY23" fmla="*/ 525462 h 2802467"/>
              <a:gd name="connsiteX24" fmla="*/ 6500613 w 12192000"/>
              <a:gd name="connsiteY24" fmla="*/ 527564 h 2802467"/>
              <a:gd name="connsiteX25" fmla="*/ 6756639 w 12192000"/>
              <a:gd name="connsiteY25" fmla="*/ 525462 h 2802467"/>
              <a:gd name="connsiteX26" fmla="*/ 7016322 w 12192000"/>
              <a:gd name="connsiteY26" fmla="*/ 521259 h 2802467"/>
              <a:gd name="connsiteX27" fmla="*/ 7276005 w 12192000"/>
              <a:gd name="connsiteY27" fmla="*/ 517405 h 2802467"/>
              <a:gd name="connsiteX28" fmla="*/ 7539345 w 12192000"/>
              <a:gd name="connsiteY28" fmla="*/ 508998 h 2802467"/>
              <a:gd name="connsiteX29" fmla="*/ 7805124 w 12192000"/>
              <a:gd name="connsiteY29" fmla="*/ 500240 h 2802467"/>
              <a:gd name="connsiteX30" fmla="*/ 8070903 w 12192000"/>
              <a:gd name="connsiteY30" fmla="*/ 490081 h 2802467"/>
              <a:gd name="connsiteX31" fmla="*/ 8339121 w 12192000"/>
              <a:gd name="connsiteY31" fmla="*/ 475719 h 2802467"/>
              <a:gd name="connsiteX32" fmla="*/ 8609776 w 12192000"/>
              <a:gd name="connsiteY32" fmla="*/ 458553 h 2802467"/>
              <a:gd name="connsiteX33" fmla="*/ 8881651 w 12192000"/>
              <a:gd name="connsiteY33" fmla="*/ 442089 h 2802467"/>
              <a:gd name="connsiteX34" fmla="*/ 9153526 w 12192000"/>
              <a:gd name="connsiteY34" fmla="*/ 421070 h 2802467"/>
              <a:gd name="connsiteX35" fmla="*/ 9429058 w 12192000"/>
              <a:gd name="connsiteY35" fmla="*/ 395848 h 2802467"/>
              <a:gd name="connsiteX36" fmla="*/ 9700933 w 12192000"/>
              <a:gd name="connsiteY36" fmla="*/ 370626 h 2802467"/>
              <a:gd name="connsiteX37" fmla="*/ 9977684 w 12192000"/>
              <a:gd name="connsiteY37" fmla="*/ 341550 h 2802467"/>
              <a:gd name="connsiteX38" fmla="*/ 10255655 w 12192000"/>
              <a:gd name="connsiteY38" fmla="*/ 309672 h 2802467"/>
              <a:gd name="connsiteX39" fmla="*/ 10529968 w 12192000"/>
              <a:gd name="connsiteY39" fmla="*/ 276043 h 2802467"/>
              <a:gd name="connsiteX40" fmla="*/ 10807939 w 12192000"/>
              <a:gd name="connsiteY40" fmla="*/ 236808 h 2802467"/>
              <a:gd name="connsiteX41" fmla="*/ 11084690 w 12192000"/>
              <a:gd name="connsiteY41" fmla="*/ 194771 h 2802467"/>
              <a:gd name="connsiteX42" fmla="*/ 11362661 w 12192000"/>
              <a:gd name="connsiteY42" fmla="*/ 153085 h 2802467"/>
              <a:gd name="connsiteX43" fmla="*/ 11639412 w 12192000"/>
              <a:gd name="connsiteY43" fmla="*/ 104392 h 2802467"/>
              <a:gd name="connsiteX44" fmla="*/ 11914945 w 12192000"/>
              <a:gd name="connsiteY44" fmla="*/ 54648 h 2802467"/>
              <a:gd name="connsiteX45" fmla="*/ 12191696 w 12192000"/>
              <a:gd name="connsiteY45" fmla="*/ 2452 h 2802467"/>
              <a:gd name="connsiteX46" fmla="*/ 12191696 w 12192000"/>
              <a:gd name="connsiteY46" fmla="*/ 2236410 h 2802467"/>
              <a:gd name="connsiteX47" fmla="*/ 12192000 w 12192000"/>
              <a:gd name="connsiteY47" fmla="*/ 2236410 h 2802467"/>
              <a:gd name="connsiteX48" fmla="*/ 12192000 w 12192000"/>
              <a:gd name="connsiteY48" fmla="*/ 2802467 h 2802467"/>
              <a:gd name="connsiteX49" fmla="*/ 12191696 w 12192000"/>
              <a:gd name="connsiteY49" fmla="*/ 2802467 h 2802467"/>
              <a:gd name="connsiteX50" fmla="*/ 0 w 12192000"/>
              <a:gd name="connsiteY50" fmla="*/ 2802467 h 2802467"/>
              <a:gd name="connsiteX51" fmla="*/ 0 w 12192000"/>
              <a:gd name="connsiteY51" fmla="*/ 2236410 h 2802467"/>
              <a:gd name="connsiteX52" fmla="*/ 1 w 12192000"/>
              <a:gd name="connsiteY52" fmla="*/ 2236410 h 2802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2192000" h="2802467">
                <a:moveTo>
                  <a:pt x="1" y="0"/>
                </a:moveTo>
                <a:lnTo>
                  <a:pt x="71932" y="12261"/>
                </a:lnTo>
                <a:lnTo>
                  <a:pt x="282848" y="48342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3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6"/>
                </a:lnTo>
                <a:lnTo>
                  <a:pt x="2672421" y="349608"/>
                </a:lnTo>
                <a:lnTo>
                  <a:pt x="3057678" y="383587"/>
                </a:lnTo>
                <a:lnTo>
                  <a:pt x="3464881" y="414415"/>
                </a:lnTo>
                <a:lnTo>
                  <a:pt x="3889152" y="443840"/>
                </a:lnTo>
                <a:lnTo>
                  <a:pt x="4331710" y="471515"/>
                </a:lnTo>
                <a:lnTo>
                  <a:pt x="4558476" y="481323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6" y="521259"/>
                </a:lnTo>
                <a:lnTo>
                  <a:pt x="5995877" y="525462"/>
                </a:lnTo>
                <a:lnTo>
                  <a:pt x="6247026" y="525462"/>
                </a:lnTo>
                <a:lnTo>
                  <a:pt x="6500613" y="527564"/>
                </a:lnTo>
                <a:lnTo>
                  <a:pt x="6756639" y="525462"/>
                </a:lnTo>
                <a:lnTo>
                  <a:pt x="7016322" y="521259"/>
                </a:lnTo>
                <a:lnTo>
                  <a:pt x="7276005" y="517405"/>
                </a:lnTo>
                <a:lnTo>
                  <a:pt x="7539345" y="508998"/>
                </a:lnTo>
                <a:lnTo>
                  <a:pt x="7805124" y="500240"/>
                </a:lnTo>
                <a:lnTo>
                  <a:pt x="8070903" y="490081"/>
                </a:lnTo>
                <a:lnTo>
                  <a:pt x="8339121" y="475719"/>
                </a:lnTo>
                <a:lnTo>
                  <a:pt x="8609776" y="458553"/>
                </a:lnTo>
                <a:lnTo>
                  <a:pt x="8881651" y="442089"/>
                </a:lnTo>
                <a:lnTo>
                  <a:pt x="9153526" y="421070"/>
                </a:lnTo>
                <a:lnTo>
                  <a:pt x="9429058" y="395848"/>
                </a:lnTo>
                <a:lnTo>
                  <a:pt x="9700933" y="370626"/>
                </a:lnTo>
                <a:lnTo>
                  <a:pt x="9977684" y="341550"/>
                </a:lnTo>
                <a:lnTo>
                  <a:pt x="10255655" y="309672"/>
                </a:lnTo>
                <a:lnTo>
                  <a:pt x="10529968" y="276043"/>
                </a:lnTo>
                <a:lnTo>
                  <a:pt x="10807939" y="236808"/>
                </a:lnTo>
                <a:lnTo>
                  <a:pt x="11084690" y="194771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236410"/>
                </a:lnTo>
                <a:lnTo>
                  <a:pt x="12192000" y="2236410"/>
                </a:lnTo>
                <a:lnTo>
                  <a:pt x="12192000" y="2802467"/>
                </a:lnTo>
                <a:lnTo>
                  <a:pt x="12191696" y="2802467"/>
                </a:lnTo>
                <a:lnTo>
                  <a:pt x="0" y="2802467"/>
                </a:lnTo>
                <a:lnTo>
                  <a:pt x="0" y="2236410"/>
                </a:lnTo>
                <a:lnTo>
                  <a:pt x="1" y="223641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5505" y="623571"/>
            <a:ext cx="10260990" cy="3818232"/>
          </a:xfrm>
        </p:spPr>
        <p:txBody>
          <a:bodyPr>
            <a:normAutofit/>
          </a:bodyPr>
          <a:lstStyle/>
          <a:p>
            <a:pPr algn="ctr"/>
            <a:r>
              <a:rPr lang="en-US" sz="8000" dirty="0">
                <a:solidFill>
                  <a:schemeClr val="accent3"/>
                </a:solidFill>
                <a:latin typeface="Comic Sans MS"/>
              </a:rPr>
              <a:t>ESOL </a:t>
            </a:r>
            <a:br>
              <a:rPr lang="en-US" sz="8000" dirty="0">
                <a:solidFill>
                  <a:schemeClr val="accent3"/>
                </a:solidFill>
                <a:latin typeface="Comic Sans MS"/>
              </a:rPr>
            </a:br>
            <a:r>
              <a:rPr lang="en-US" sz="8000" dirty="0">
                <a:solidFill>
                  <a:schemeClr val="accent3"/>
                </a:solidFill>
                <a:latin typeface="Comic Sans MS"/>
              </a:rPr>
              <a:t>Parent Meeting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800100" y="4771032"/>
            <a:ext cx="10426395" cy="1923681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sz="2400" b="1" i="1" dirty="0">
                <a:solidFill>
                  <a:schemeClr val="bg2"/>
                </a:solidFill>
                <a:latin typeface="Eras Demi ITC"/>
              </a:rPr>
              <a:t>Shakerag Elementary School </a:t>
            </a:r>
          </a:p>
          <a:p>
            <a:pPr algn="ctr"/>
            <a:r>
              <a:rPr lang="en-US" sz="2400" b="1" i="1" dirty="0">
                <a:solidFill>
                  <a:schemeClr val="bg2"/>
                </a:solidFill>
                <a:latin typeface="Eras Demi ITC"/>
              </a:rPr>
              <a:t>October 6, 2021</a:t>
            </a:r>
          </a:p>
          <a:p>
            <a:pPr algn="ctr"/>
            <a:r>
              <a:rPr lang="en-US" sz="2400" b="1" i="1" dirty="0">
                <a:solidFill>
                  <a:schemeClr val="bg2"/>
                </a:solidFill>
                <a:latin typeface="Eras Demi ITC"/>
              </a:rPr>
              <a:t>5:00 pm– 6:00pm</a:t>
            </a:r>
          </a:p>
          <a:p>
            <a:pPr algn="ctr"/>
            <a:endParaRPr lang="en-US" sz="2400" b="1" i="1" dirty="0">
              <a:solidFill>
                <a:schemeClr val="bg2"/>
              </a:solidFill>
              <a:latin typeface="Eras Demi ITC" panose="020B08050305040208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3A5E2BF-646C-48C3-96CB-C4CC2DDBE5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600" y="4730739"/>
            <a:ext cx="2162175" cy="1838325"/>
          </a:xfrm>
          <a:prstGeom prst="rect">
            <a:avLst/>
          </a:prstGeom>
        </p:spPr>
      </p:pic>
      <p:pic>
        <p:nvPicPr>
          <p:cNvPr id="11" name="Picture 10" descr="FCS-ESOL logo">
            <a:extLst>
              <a:ext uri="{FF2B5EF4-FFF2-40B4-BE49-F238E27FC236}">
                <a16:creationId xmlns:a16="http://schemas.microsoft.com/office/drawing/2014/main" id="{43787E88-1B87-4859-BC39-6982D3023C59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6068" y="163287"/>
            <a:ext cx="1899557" cy="1619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50670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close up of a logo&#10;&#10;Description generated with high confidence">
            <a:extLst>
              <a:ext uri="{FF2B5EF4-FFF2-40B4-BE49-F238E27FC236}">
                <a16:creationId xmlns:a16="http://schemas.microsoft.com/office/drawing/2014/main" id="{07D944F7-244C-4DAB-ABB2-AA17C34CEC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4513" y="1806823"/>
            <a:ext cx="4626633" cy="1001486"/>
          </a:xfrm>
          <a:prstGeom prst="rect">
            <a:avLst/>
          </a:prstGeo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9E11D990-1C4D-42D6-884A-86DA3A4C62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1419" y="2979426"/>
            <a:ext cx="3965275" cy="110043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13F334E-B5D6-4B9D-8E57-EEAB46AEBE28}"/>
              </a:ext>
            </a:extLst>
          </p:cNvPr>
          <p:cNvSpPr txBox="1"/>
          <p:nvPr/>
        </p:nvSpPr>
        <p:spPr>
          <a:xfrm>
            <a:off x="310243" y="454324"/>
            <a:ext cx="11691257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800" b="1" dirty="0">
                <a:solidFill>
                  <a:schemeClr val="accent3"/>
                </a:solidFill>
                <a:latin typeface="Comic Sans MS"/>
                <a:ea typeface="+mj-ea"/>
                <a:cs typeface="+mj-cs"/>
              </a:rPr>
              <a:t>How can my child practice at home ?</a:t>
            </a:r>
          </a:p>
        </p:txBody>
      </p:sp>
      <p:pic>
        <p:nvPicPr>
          <p:cNvPr id="3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0D68ACDC-BA69-4BBF-BFC0-D6E6DC44C8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2650" y="3888241"/>
            <a:ext cx="2743200" cy="1653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199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1901" y="313922"/>
            <a:ext cx="9255796" cy="879878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chemeClr val="accent3"/>
                </a:solidFill>
                <a:latin typeface="Comic Sans MS"/>
              </a:rPr>
              <a:t>What happens in ESOL class?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31901" y="1780504"/>
            <a:ext cx="9144000" cy="4507606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Eras Demi ITC" panose="020B08050305040208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6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826E3AF5-5501-4FE6-AE11-EC2608FC78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0325" y="1586520"/>
            <a:ext cx="6668218" cy="4950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277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701807E2-6126-43A0-8730-0B77404FDE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286" y="4202"/>
            <a:ext cx="12101510" cy="6897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481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87FB4949-8D46-4EB1-8CA0-774E8E8670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80" y="5254"/>
            <a:ext cx="12208667" cy="6847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378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A picture containing table&#10;&#10;Description automatically generated">
            <a:extLst>
              <a:ext uri="{FF2B5EF4-FFF2-40B4-BE49-F238E27FC236}">
                <a16:creationId xmlns:a16="http://schemas.microsoft.com/office/drawing/2014/main" id="{BE484171-D83D-4307-8C50-1C2CA38CEC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81" y="51490"/>
            <a:ext cx="12196762" cy="6790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512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250" y="-223014"/>
            <a:ext cx="10833612" cy="1929128"/>
          </a:xfrm>
        </p:spPr>
        <p:txBody>
          <a:bodyPr>
            <a:normAutofit fontScale="90000"/>
          </a:bodyPr>
          <a:lstStyle/>
          <a:p>
            <a:pPr algn="ctr"/>
            <a:br>
              <a:rPr lang="en-US" sz="4900" dirty="0">
                <a:solidFill>
                  <a:schemeClr val="accent3"/>
                </a:solidFill>
                <a:latin typeface="Comic Sans MS"/>
              </a:rPr>
            </a:br>
            <a:r>
              <a:rPr lang="en-US" sz="4900" b="1" dirty="0">
                <a:solidFill>
                  <a:schemeClr val="accent3"/>
                </a:solidFill>
                <a:latin typeface="Comic Sans MS"/>
              </a:rPr>
              <a:t>What ESOL tests will my child take?</a:t>
            </a:r>
            <a:br>
              <a:rPr lang="en-US" sz="4900" b="1" dirty="0">
                <a:latin typeface="Comic Sans MS"/>
              </a:rPr>
            </a:br>
            <a:br>
              <a:rPr lang="en-US" sz="4800" b="1" dirty="0">
                <a:latin typeface="Comic Sans MS"/>
              </a:rPr>
            </a:br>
            <a:br>
              <a:rPr lang="en-US" sz="4800" dirty="0">
                <a:latin typeface="Comic Sans MS"/>
              </a:rPr>
            </a:br>
            <a:endParaRPr lang="en-US" sz="4800" dirty="0">
              <a:solidFill>
                <a:schemeClr val="accent3"/>
              </a:solidFill>
              <a:latin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5287" y="1831676"/>
            <a:ext cx="9741839" cy="528775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800" dirty="0">
                <a:latin typeface="Comic Sans MS"/>
              </a:rPr>
              <a:t>WIDA Kindergarten Screener</a:t>
            </a:r>
            <a:endParaRPr lang="en-US" dirty="0">
              <a:latin typeface="Comic Sans MS"/>
            </a:endParaRPr>
          </a:p>
          <a:p>
            <a:pPr>
              <a:buClr>
                <a:srgbClr val="8AD0D6"/>
              </a:buClr>
            </a:pPr>
            <a:r>
              <a:rPr lang="en-US" sz="2800" dirty="0">
                <a:latin typeface="Comic Sans MS"/>
              </a:rPr>
              <a:t>WIDA Screener (1-5) placement test.   </a:t>
            </a:r>
            <a:endParaRPr lang="en-US" dirty="0">
              <a:latin typeface="Comic Sans MS"/>
            </a:endParaRPr>
          </a:p>
          <a:p>
            <a:r>
              <a:rPr lang="en-US" sz="2800" u="sng" dirty="0">
                <a:latin typeface="Comic Sans MS"/>
              </a:rPr>
              <a:t>ACCESS test</a:t>
            </a:r>
            <a:r>
              <a:rPr lang="en-US" sz="2800" dirty="0">
                <a:latin typeface="Comic Sans MS"/>
              </a:rPr>
              <a:t> – test to measure language growth and to determine continued eligibility for the program. </a:t>
            </a:r>
          </a:p>
          <a:p>
            <a:r>
              <a:rPr lang="en-US" sz="2800" dirty="0">
                <a:latin typeface="Comic Sans MS"/>
              </a:rPr>
              <a:t>Can Do Descriptors</a:t>
            </a:r>
          </a:p>
          <a:p>
            <a:r>
              <a:rPr lang="en-US" sz="2800" u="sng" dirty="0">
                <a:ea typeface="+mn-lt"/>
                <a:cs typeface="+mn-lt"/>
                <a:hlinkClick r:id="rId2"/>
              </a:rPr>
              <a:t>https://wida.wisc.edu/</a:t>
            </a:r>
            <a:endParaRPr lang="en-US" sz="2800" dirty="0">
              <a:latin typeface="Eras Demi ITC" panose="020B0805030504020804" pitchFamily="34" charset="0"/>
            </a:endParaRPr>
          </a:p>
          <a:p>
            <a:pPr marL="45720" indent="0">
              <a:buNone/>
            </a:pPr>
            <a:endParaRPr lang="en-US" sz="2800" u="sng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3420" y="4227098"/>
            <a:ext cx="3822501" cy="1922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870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A65A1162-9966-424B-AD32-278C9A6032D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135" r="196" b="518"/>
          <a:stretch/>
        </p:blipFill>
        <p:spPr>
          <a:xfrm>
            <a:off x="2567796" y="3113447"/>
            <a:ext cx="7315209" cy="225602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E89E9A3-5319-48E7-94F2-B6F51F6465A3}"/>
              </a:ext>
            </a:extLst>
          </p:cNvPr>
          <p:cNvSpPr txBox="1"/>
          <p:nvPr/>
        </p:nvSpPr>
        <p:spPr>
          <a:xfrm>
            <a:off x="1575760" y="598098"/>
            <a:ext cx="8954217" cy="144655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400" b="1" dirty="0">
                <a:solidFill>
                  <a:schemeClr val="accent3"/>
                </a:solidFill>
                <a:latin typeface="Comic Sans MS"/>
                <a:ea typeface="+mj-ea"/>
                <a:cs typeface="+mj-cs"/>
              </a:rPr>
              <a:t>What is English Language Proficiency?</a:t>
            </a:r>
          </a:p>
        </p:txBody>
      </p:sp>
    </p:spTree>
    <p:extLst>
      <p:ext uri="{BB962C8B-B14F-4D97-AF65-F5344CB8AC3E}">
        <p14:creationId xmlns:p14="http://schemas.microsoft.com/office/powerpoint/2010/main" val="4283091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Graphical user interface, application, website&#10;&#10;Description automatically generated">
            <a:extLst>
              <a:ext uri="{FF2B5EF4-FFF2-40B4-BE49-F238E27FC236}">
                <a16:creationId xmlns:a16="http://schemas.microsoft.com/office/drawing/2014/main" id="{BACCB33A-E0A4-4531-B7CF-A5646F9A00D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17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5" name="Rectangle 7">
            <a:extLst>
              <a:ext uri="{FF2B5EF4-FFF2-40B4-BE49-F238E27FC236}">
                <a16:creationId xmlns:a16="http://schemas.microsoft.com/office/drawing/2014/main" id="{52B1435E-BAB8-43AB-AF6A-C15D437DCB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40841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8073" y="50152"/>
            <a:ext cx="9419100" cy="121362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altLang="ko-KR" sz="4400" b="1" dirty="0">
                <a:solidFill>
                  <a:schemeClr val="accent3"/>
                </a:solidFill>
                <a:latin typeface="Comic Sans MS"/>
              </a:rPr>
              <a:t>Parent</a:t>
            </a:r>
            <a:r>
              <a:rPr lang="ko-KR" altLang="en-US" sz="4400" b="1" dirty="0">
                <a:solidFill>
                  <a:schemeClr val="accent3"/>
                </a:solidFill>
                <a:latin typeface="Comic Sans MS"/>
              </a:rPr>
              <a:t> </a:t>
            </a:r>
            <a:r>
              <a:rPr lang="en-US" altLang="ko-KR" sz="4400" b="1" dirty="0">
                <a:solidFill>
                  <a:schemeClr val="accent3"/>
                </a:solidFill>
                <a:latin typeface="Comic Sans MS"/>
              </a:rPr>
              <a:t>Support</a:t>
            </a:r>
            <a:r>
              <a:rPr lang="ko-KR" altLang="en-US" sz="4400" b="1" dirty="0">
                <a:solidFill>
                  <a:schemeClr val="accent3"/>
                </a:solidFill>
                <a:latin typeface="Comic Sans MS"/>
              </a:rPr>
              <a:t> </a:t>
            </a:r>
            <a:r>
              <a:rPr lang="en-US" altLang="ko-KR" sz="4400" b="1" dirty="0">
                <a:solidFill>
                  <a:schemeClr val="accent3"/>
                </a:solidFill>
                <a:latin typeface="Comic Sans MS"/>
              </a:rPr>
              <a:t>from</a:t>
            </a:r>
            <a:r>
              <a:rPr lang="ko-KR" altLang="en-US" sz="4400" b="1" dirty="0">
                <a:solidFill>
                  <a:schemeClr val="accent3"/>
                </a:solidFill>
                <a:latin typeface="Comic Sans MS"/>
              </a:rPr>
              <a:t> </a:t>
            </a:r>
            <a:r>
              <a:rPr lang="en-US" altLang="ko-KR" sz="4400" b="1" dirty="0">
                <a:solidFill>
                  <a:schemeClr val="accent3"/>
                </a:solidFill>
                <a:latin typeface="Comic Sans MS"/>
              </a:rPr>
              <a:t>BCLs</a:t>
            </a:r>
            <a:endParaRPr lang="ko-KR" altLang="en-US" sz="4400" b="1" dirty="0">
              <a:solidFill>
                <a:schemeClr val="accent3"/>
              </a:solidFill>
              <a:latin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8401" y="1336616"/>
            <a:ext cx="9542234" cy="535700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822960" lvl="1" indent="-457200">
              <a:buFont typeface="Wingdings" charset="2"/>
              <a:buChar char="v"/>
            </a:pPr>
            <a:r>
              <a:rPr lang="en-US" sz="2800" dirty="0">
                <a:latin typeface="Comic Sans MS"/>
              </a:rPr>
              <a:t>Providing/organizing Parent workshops in different languages</a:t>
            </a:r>
            <a:endParaRPr lang="en-US" dirty="0"/>
          </a:p>
          <a:p>
            <a:pPr lvl="2"/>
            <a:r>
              <a:rPr lang="en-US" sz="2400" dirty="0">
                <a:latin typeface="Comic Sans MS"/>
              </a:rPr>
              <a:t>New Parent Orientation: General overview of school system</a:t>
            </a:r>
          </a:p>
          <a:p>
            <a:pPr lvl="2"/>
            <a:r>
              <a:rPr lang="en-US" sz="2400" dirty="0">
                <a:latin typeface="Comic Sans MS"/>
              </a:rPr>
              <a:t>ESOL Program information</a:t>
            </a:r>
            <a:endParaRPr lang="en-US" dirty="0">
              <a:latin typeface="Comic Sans MS"/>
            </a:endParaRPr>
          </a:p>
          <a:p>
            <a:pPr lvl="2"/>
            <a:r>
              <a:rPr lang="en-US" sz="2400" dirty="0">
                <a:latin typeface="Comic Sans MS"/>
              </a:rPr>
              <a:t>Testing information (GA Milestone test)</a:t>
            </a:r>
          </a:p>
          <a:p>
            <a:pPr lvl="2"/>
            <a:r>
              <a:rPr lang="en-US" sz="2400" dirty="0">
                <a:latin typeface="Comic Sans MS"/>
              </a:rPr>
              <a:t>And  more..</a:t>
            </a:r>
            <a:endParaRPr lang="en-US" dirty="0">
              <a:latin typeface="Comic Sans MS"/>
            </a:endParaRPr>
          </a:p>
          <a:p>
            <a:pPr marL="822960" lvl="1" indent="-457200">
              <a:buFont typeface="Wingdings" charset="2"/>
              <a:buChar char="v"/>
            </a:pPr>
            <a:r>
              <a:rPr lang="en-US" sz="2800" dirty="0">
                <a:latin typeface="Comic Sans MS"/>
              </a:rPr>
              <a:t>Assisting with language barriers</a:t>
            </a:r>
          </a:p>
          <a:p>
            <a:pPr lvl="2"/>
            <a:r>
              <a:rPr lang="en-US" sz="2400" dirty="0">
                <a:latin typeface="Comic Sans MS"/>
              </a:rPr>
              <a:t>Interpreting school meetings </a:t>
            </a:r>
          </a:p>
          <a:p>
            <a:pPr lvl="2"/>
            <a:r>
              <a:rPr lang="en-US" sz="2400" dirty="0">
                <a:latin typeface="Comic Sans MS"/>
              </a:rPr>
              <a:t>Providing translated newsletters (Chinese/Korean)</a:t>
            </a:r>
          </a:p>
          <a:p>
            <a:pPr lvl="2"/>
            <a:r>
              <a:rPr lang="en-US" sz="2400" dirty="0">
                <a:latin typeface="Comic Sans MS"/>
              </a:rPr>
              <a:t>Coordinating for all other languages</a:t>
            </a:r>
          </a:p>
          <a:p>
            <a:pPr marL="914400" lvl="2" indent="0">
              <a:buNone/>
            </a:pPr>
            <a:endParaRPr lang="en-US" sz="2600" dirty="0">
              <a:latin typeface="Comic Sans MS"/>
            </a:endParaRPr>
          </a:p>
          <a:p>
            <a:pPr marL="365760" lvl="1" indent="0">
              <a:buNone/>
            </a:pPr>
            <a:endParaRPr lang="en-US" sz="2600" dirty="0">
              <a:latin typeface="Cambria"/>
            </a:endParaRPr>
          </a:p>
          <a:p>
            <a:endParaRPr lang="en-US" sz="2800" dirty="0">
              <a:latin typeface="Eras Demi ITC" panose="020B0805030504020804" pitchFamily="34" charset="0"/>
            </a:endParaRPr>
          </a:p>
          <a:p>
            <a:endParaRPr lang="en-US" sz="3200" dirty="0"/>
          </a:p>
          <a:p>
            <a:endParaRPr lang="en-US" sz="3200" dirty="0"/>
          </a:p>
          <a:p>
            <a:endParaRPr lang="en-US" sz="3200" dirty="0"/>
          </a:p>
          <a:p>
            <a:pPr marL="0" indent="0">
              <a:buNone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613462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8073" y="50152"/>
            <a:ext cx="9419100" cy="121362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altLang="ko-KR" sz="4400" b="1" dirty="0">
                <a:solidFill>
                  <a:schemeClr val="accent3"/>
                </a:solidFill>
                <a:latin typeface="Comic Sans MS"/>
              </a:rPr>
              <a:t>Parent</a:t>
            </a:r>
            <a:r>
              <a:rPr lang="ko-KR" altLang="en-US" sz="4400" b="1" dirty="0">
                <a:solidFill>
                  <a:schemeClr val="accent3"/>
                </a:solidFill>
                <a:latin typeface="Comic Sans MS"/>
              </a:rPr>
              <a:t> </a:t>
            </a:r>
            <a:r>
              <a:rPr lang="en-US" altLang="ko-KR" sz="4400" b="1" dirty="0">
                <a:solidFill>
                  <a:schemeClr val="accent3"/>
                </a:solidFill>
                <a:latin typeface="Comic Sans MS"/>
              </a:rPr>
              <a:t>Support</a:t>
            </a:r>
            <a:r>
              <a:rPr lang="ko-KR" altLang="en-US" sz="4400" b="1" dirty="0">
                <a:solidFill>
                  <a:schemeClr val="accent3"/>
                </a:solidFill>
                <a:latin typeface="Comic Sans MS"/>
              </a:rPr>
              <a:t> </a:t>
            </a:r>
            <a:r>
              <a:rPr lang="en-US" altLang="ko-KR" sz="4400" b="1" dirty="0">
                <a:solidFill>
                  <a:schemeClr val="accent3"/>
                </a:solidFill>
                <a:latin typeface="Comic Sans MS"/>
              </a:rPr>
              <a:t>from</a:t>
            </a:r>
            <a:r>
              <a:rPr lang="ko-KR" altLang="en-US" sz="4400" b="1" dirty="0">
                <a:solidFill>
                  <a:schemeClr val="accent3"/>
                </a:solidFill>
                <a:latin typeface="Comic Sans MS"/>
              </a:rPr>
              <a:t> </a:t>
            </a:r>
            <a:r>
              <a:rPr lang="en-US" altLang="ko-KR" sz="4400" b="1" dirty="0">
                <a:solidFill>
                  <a:schemeClr val="accent3"/>
                </a:solidFill>
                <a:latin typeface="Comic Sans MS"/>
              </a:rPr>
              <a:t>BCLs</a:t>
            </a:r>
            <a:endParaRPr lang="ko-KR" altLang="en-US" sz="4400" b="1" dirty="0">
              <a:solidFill>
                <a:schemeClr val="accent3"/>
              </a:solidFill>
              <a:latin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0892" y="1609786"/>
            <a:ext cx="9542234" cy="535700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822960" lvl="1" indent="-457200">
              <a:buFont typeface="Wingdings" charset="2"/>
              <a:buChar char="v"/>
            </a:pPr>
            <a:r>
              <a:rPr lang="en-US" sz="2800" dirty="0">
                <a:latin typeface="Comic Sans MS"/>
              </a:rPr>
              <a:t>One on One trainings</a:t>
            </a:r>
            <a:endParaRPr lang="en-US" dirty="0"/>
          </a:p>
          <a:p>
            <a:pPr lvl="2"/>
            <a:r>
              <a:rPr lang="en-US" sz="2600" dirty="0">
                <a:latin typeface="Comic Sans MS"/>
              </a:rPr>
              <a:t>Attendance rules/Absence note</a:t>
            </a:r>
          </a:p>
          <a:p>
            <a:pPr lvl="2"/>
            <a:r>
              <a:rPr lang="en-US" sz="2600" dirty="0">
                <a:latin typeface="Comic Sans MS"/>
              </a:rPr>
              <a:t>Dismissal Change procedure</a:t>
            </a:r>
          </a:p>
          <a:p>
            <a:pPr lvl="2"/>
            <a:r>
              <a:rPr lang="en-US" sz="2600" dirty="0">
                <a:latin typeface="Comic Sans MS"/>
              </a:rPr>
              <a:t>How to set up and use Infinite Campus</a:t>
            </a:r>
          </a:p>
          <a:p>
            <a:pPr lvl="2"/>
            <a:r>
              <a:rPr lang="en-US" sz="2600" dirty="0">
                <a:latin typeface="Comic Sans MS"/>
              </a:rPr>
              <a:t>How to use TEAMS app</a:t>
            </a:r>
          </a:p>
          <a:p>
            <a:pPr lvl="2"/>
            <a:r>
              <a:rPr lang="en-US" sz="2600" dirty="0">
                <a:latin typeface="Comic Sans MS"/>
              </a:rPr>
              <a:t>Understanding school programs</a:t>
            </a:r>
          </a:p>
          <a:p>
            <a:pPr lvl="2"/>
            <a:r>
              <a:rPr lang="en-US" sz="2600" dirty="0">
                <a:latin typeface="Comic Sans MS"/>
              </a:rPr>
              <a:t>How to join PTO and get involved</a:t>
            </a:r>
          </a:p>
          <a:p>
            <a:pPr lvl="2"/>
            <a:r>
              <a:rPr lang="en-US" sz="2600" dirty="0">
                <a:latin typeface="Comic Sans MS"/>
              </a:rPr>
              <a:t>Any questions you might have..</a:t>
            </a:r>
          </a:p>
          <a:p>
            <a:pPr marL="365760" lvl="1" indent="0">
              <a:buNone/>
            </a:pPr>
            <a:endParaRPr lang="en-US" sz="2600" dirty="0">
              <a:latin typeface="Cambria"/>
            </a:endParaRPr>
          </a:p>
          <a:p>
            <a:endParaRPr lang="en-US" sz="2800" dirty="0">
              <a:latin typeface="Eras Demi ITC" panose="020B0805030504020804" pitchFamily="34" charset="0"/>
            </a:endParaRPr>
          </a:p>
          <a:p>
            <a:endParaRPr lang="en-US" sz="3200" dirty="0"/>
          </a:p>
          <a:p>
            <a:endParaRPr lang="en-US" sz="3200" dirty="0"/>
          </a:p>
          <a:p>
            <a:endParaRPr lang="en-US" sz="3200" dirty="0"/>
          </a:p>
          <a:p>
            <a:pPr marL="0" indent="0">
              <a:buNone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175294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700" y="0"/>
            <a:ext cx="9309100" cy="911690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>
                <a:solidFill>
                  <a:schemeClr val="accent3"/>
                </a:solidFill>
                <a:latin typeface="Comic Sans MS"/>
              </a:rPr>
              <a:t>ESOL staff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2499" y="693572"/>
            <a:ext cx="4789606" cy="600710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45720" indent="0" algn="ctr">
              <a:buNone/>
            </a:pPr>
            <a:r>
              <a:rPr lang="en-US" sz="3200" b="1" dirty="0">
                <a:latin typeface="Eras Demi ITC"/>
              </a:rPr>
              <a:t>Teachers</a:t>
            </a:r>
          </a:p>
          <a:p>
            <a:pPr marL="45720" indent="0">
              <a:spcBef>
                <a:spcPts val="0"/>
              </a:spcBef>
              <a:buNone/>
            </a:pPr>
            <a:endParaRPr lang="en-US" sz="2800" dirty="0">
              <a:latin typeface="Cambria"/>
              <a:ea typeface="Cambria"/>
            </a:endParaRPr>
          </a:p>
          <a:p>
            <a:pPr marL="45720" indent="0">
              <a:spcBef>
                <a:spcPts val="0"/>
              </a:spcBef>
              <a:buNone/>
            </a:pPr>
            <a:r>
              <a:rPr lang="en-US" b="1" dirty="0">
                <a:latin typeface="Eras Demi ITC"/>
              </a:rPr>
              <a:t>Amanda Francis</a:t>
            </a:r>
            <a:endParaRPr lang="en-US" dirty="0"/>
          </a:p>
          <a:p>
            <a:pPr marL="45720" indent="0">
              <a:spcBef>
                <a:spcPts val="0"/>
              </a:spcBef>
              <a:buNone/>
            </a:pPr>
            <a:r>
              <a:rPr lang="en-US" dirty="0">
                <a:latin typeface="Eras Demi ITC"/>
                <a:hlinkClick r:id="rId2"/>
              </a:rPr>
              <a:t>francisAV@fultonschools.org</a:t>
            </a:r>
            <a:r>
              <a:rPr lang="en-US" dirty="0">
                <a:latin typeface="Eras Demi ITC"/>
              </a:rPr>
              <a:t>   </a:t>
            </a:r>
          </a:p>
          <a:p>
            <a:pPr marL="45720" indent="0">
              <a:spcBef>
                <a:spcPts val="0"/>
              </a:spcBef>
              <a:buNone/>
            </a:pPr>
            <a:endParaRPr lang="en-US" dirty="0">
              <a:latin typeface="Eras Demi ITC"/>
            </a:endParaRPr>
          </a:p>
          <a:p>
            <a:pPr marL="45720" indent="0">
              <a:spcBef>
                <a:spcPts val="0"/>
              </a:spcBef>
              <a:buNone/>
            </a:pPr>
            <a:r>
              <a:rPr lang="en-US" dirty="0">
                <a:latin typeface="Eras Demi ITC"/>
              </a:rPr>
              <a:t>Diane Lefevers (Long-term sub for Ms. Francis' maternity leave)</a:t>
            </a:r>
          </a:p>
          <a:p>
            <a:pPr marL="45720" indent="0">
              <a:spcBef>
                <a:spcPts val="0"/>
              </a:spcBef>
              <a:buNone/>
            </a:pPr>
            <a:r>
              <a:rPr lang="en-US" dirty="0">
                <a:latin typeface="Eras Demi ITC"/>
                <a:hlinkClick r:id="rId3"/>
              </a:rPr>
              <a:t>Lefevers@fultonschools.org</a:t>
            </a:r>
            <a:endParaRPr lang="en-US" dirty="0">
              <a:latin typeface="Eras Demi ITC"/>
            </a:endParaRPr>
          </a:p>
          <a:p>
            <a:pPr marL="45720" indent="0">
              <a:spcBef>
                <a:spcPts val="0"/>
              </a:spcBef>
              <a:buNone/>
            </a:pPr>
            <a:endParaRPr lang="en-US" b="1" dirty="0">
              <a:latin typeface="Eras Demi ITC"/>
            </a:endParaRPr>
          </a:p>
          <a:p>
            <a:pPr marL="45720" indent="0">
              <a:spcBef>
                <a:spcPts val="0"/>
              </a:spcBef>
              <a:buNone/>
            </a:pPr>
            <a:r>
              <a:rPr lang="en-US" b="1" dirty="0">
                <a:latin typeface="Eras Demi ITC"/>
              </a:rPr>
              <a:t>Elizabeth Kulamer</a:t>
            </a:r>
            <a:endParaRPr lang="en-US" dirty="0"/>
          </a:p>
          <a:p>
            <a:pPr marL="45720" indent="0">
              <a:spcBef>
                <a:spcPts val="0"/>
              </a:spcBef>
              <a:buNone/>
            </a:pPr>
            <a:r>
              <a:rPr lang="en-US" dirty="0">
                <a:latin typeface="Eras Demi ITC"/>
                <a:hlinkClick r:id="rId4"/>
              </a:rPr>
              <a:t>kulamerE@fultonschools.org</a:t>
            </a:r>
            <a:endParaRPr lang="en-US" dirty="0">
              <a:latin typeface="Eras Demi ITC"/>
            </a:endParaRPr>
          </a:p>
          <a:p>
            <a:pPr marL="45720" indent="0">
              <a:spcBef>
                <a:spcPts val="0"/>
              </a:spcBef>
              <a:buNone/>
            </a:pPr>
            <a:endParaRPr lang="en-US" b="1" dirty="0">
              <a:latin typeface="Eras Demi ITC"/>
            </a:endParaRPr>
          </a:p>
          <a:p>
            <a:pPr marL="45720" indent="0">
              <a:spcBef>
                <a:spcPts val="0"/>
              </a:spcBef>
              <a:buNone/>
            </a:pPr>
            <a:r>
              <a:rPr lang="en-US" b="1" dirty="0">
                <a:latin typeface="Eras Demi ITC"/>
              </a:rPr>
              <a:t>Megan Schenke</a:t>
            </a:r>
            <a:endParaRPr lang="en-US" dirty="0">
              <a:latin typeface="Eras Demi ITC"/>
            </a:endParaRPr>
          </a:p>
          <a:p>
            <a:pPr marL="45720" indent="0">
              <a:spcBef>
                <a:spcPts val="0"/>
              </a:spcBef>
              <a:buNone/>
            </a:pPr>
            <a:r>
              <a:rPr lang="en-US" dirty="0">
                <a:latin typeface="Eras Demi ITC"/>
                <a:hlinkClick r:id="rId5"/>
              </a:rPr>
              <a:t>SchenkeM@fultonschools.org</a:t>
            </a:r>
            <a:endParaRPr lang="en-US" dirty="0">
              <a:latin typeface="Eras Demi ITC"/>
            </a:endParaRPr>
          </a:p>
          <a:p>
            <a:pPr marL="45720" indent="0">
              <a:spcBef>
                <a:spcPts val="0"/>
              </a:spcBef>
              <a:buNone/>
            </a:pPr>
            <a:endParaRPr lang="en-US" b="1" dirty="0">
              <a:latin typeface="Eras Demi ITC"/>
            </a:endParaRPr>
          </a:p>
          <a:p>
            <a:pPr marL="45720" indent="0">
              <a:spcBef>
                <a:spcPts val="0"/>
              </a:spcBef>
              <a:buNone/>
            </a:pPr>
            <a:r>
              <a:rPr lang="en-US" b="1" dirty="0">
                <a:latin typeface="Eras Demi ITC"/>
              </a:rPr>
              <a:t>Geetha Seshadri (Assistant)</a:t>
            </a:r>
            <a:endParaRPr lang="en-US" dirty="0">
              <a:latin typeface="Eras Demi ITC"/>
            </a:endParaRPr>
          </a:p>
          <a:p>
            <a:pPr marL="45720" indent="0">
              <a:spcBef>
                <a:spcPts val="0"/>
              </a:spcBef>
              <a:buNone/>
            </a:pPr>
            <a:r>
              <a:rPr lang="en-US" dirty="0">
                <a:latin typeface="Eras Demi ITC"/>
                <a:hlinkClick r:id="rId6"/>
              </a:rPr>
              <a:t>SeshadriG@fultonschools.org</a:t>
            </a:r>
            <a:endParaRPr lang="en-US" dirty="0">
              <a:latin typeface="Eras Demi ITC"/>
            </a:endParaRPr>
          </a:p>
          <a:p>
            <a:pPr marL="45720" indent="0">
              <a:spcBef>
                <a:spcPts val="0"/>
              </a:spcBef>
              <a:buNone/>
            </a:pPr>
            <a:endParaRPr lang="en-US" dirty="0">
              <a:latin typeface="Eras Demi ITC"/>
            </a:endParaRPr>
          </a:p>
          <a:p>
            <a:pPr marL="45720" indent="0">
              <a:spcBef>
                <a:spcPts val="0"/>
              </a:spcBef>
              <a:buNone/>
            </a:pPr>
            <a:endParaRPr lang="en-US" dirty="0">
              <a:latin typeface="Eras Demi ITC"/>
            </a:endParaRPr>
          </a:p>
          <a:p>
            <a:pPr marL="45720" indent="0">
              <a:buNone/>
            </a:pPr>
            <a:endParaRPr lang="en-US" sz="2400" dirty="0">
              <a:latin typeface="Eras Demi ITC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A03CF77-0132-44F7-B524-0D4110E3B08B}"/>
              </a:ext>
            </a:extLst>
          </p:cNvPr>
          <p:cNvSpPr txBox="1"/>
          <p:nvPr/>
        </p:nvSpPr>
        <p:spPr>
          <a:xfrm>
            <a:off x="5713864" y="914399"/>
            <a:ext cx="5495497" cy="586827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" algn="ctr">
              <a:spcBef>
                <a:spcPts val="1800"/>
              </a:spcBef>
              <a:buClr>
                <a:schemeClr val="tx1">
                  <a:lumMod val="75000"/>
                  <a:lumOff val="25000"/>
                </a:schemeClr>
              </a:buClr>
              <a:buSzPct val="100000"/>
            </a:pPr>
            <a:r>
              <a:rPr lang="en-US" sz="3200" b="1" dirty="0">
                <a:latin typeface="Eras Demi ITC"/>
              </a:rPr>
              <a:t>Bilingual Community Liaisons (BCL)</a:t>
            </a:r>
          </a:p>
          <a:p>
            <a:pPr marL="45720" lvl="1">
              <a:spcBef>
                <a:spcPts val="1800"/>
              </a:spcBef>
              <a:buClr>
                <a:schemeClr val="tx1">
                  <a:lumMod val="75000"/>
                  <a:lumOff val="25000"/>
                </a:schemeClr>
              </a:buClr>
              <a:buSzPct val="100000"/>
            </a:pPr>
            <a:r>
              <a:rPr lang="en-US" sz="2400" b="1" dirty="0">
                <a:latin typeface="Eras Demi ITC"/>
              </a:rPr>
              <a:t>Joy Kim  </a:t>
            </a:r>
          </a:p>
          <a:p>
            <a:pPr marL="45720" lvl="1">
              <a:spcBef>
                <a:spcPts val="1800"/>
              </a:spcBef>
              <a:buClr>
                <a:schemeClr val="tx1">
                  <a:lumMod val="75000"/>
                  <a:lumOff val="25000"/>
                </a:schemeClr>
              </a:buClr>
              <a:buSzPct val="100000"/>
            </a:pPr>
            <a:r>
              <a:rPr lang="en-US" sz="2400" dirty="0">
                <a:solidFill>
                  <a:schemeClr val="bg2">
                    <a:lumMod val="60000"/>
                    <a:lumOff val="40000"/>
                  </a:schemeClr>
                </a:solidFill>
                <a:latin typeface="Eras Demi ITC"/>
                <a:ea typeface="+mj-ea"/>
                <a:cs typeface="+mj-cs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KimJoy@fultonschools.org</a:t>
            </a:r>
            <a:endParaRPr lang="en-US" sz="2400" dirty="0">
              <a:solidFill>
                <a:schemeClr val="bg2">
                  <a:lumMod val="60000"/>
                  <a:lumOff val="40000"/>
                </a:schemeClr>
              </a:solidFill>
              <a:latin typeface="Eras Demi ITC"/>
              <a:ea typeface="+mj-ea"/>
              <a:cs typeface="+mj-cs"/>
            </a:endParaRPr>
          </a:p>
          <a:p>
            <a:pPr marL="45720" lvl="1">
              <a:spcBef>
                <a:spcPts val="1800"/>
              </a:spcBef>
              <a:buClr>
                <a:schemeClr val="tx1">
                  <a:lumMod val="75000"/>
                  <a:lumOff val="25000"/>
                </a:schemeClr>
              </a:buClr>
              <a:buSzPct val="100000"/>
            </a:pPr>
            <a:r>
              <a:rPr lang="en-US" sz="2400" dirty="0">
                <a:latin typeface="Eras Demi ITC"/>
                <a:ea typeface="+mj-ea"/>
                <a:cs typeface="+mj-cs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470-254-9362</a:t>
            </a:r>
            <a:endParaRPr lang="en-US" sz="2400" dirty="0">
              <a:latin typeface="Eras Demi ITC"/>
              <a:ea typeface="+mj-ea"/>
              <a:cs typeface="+mj-cs"/>
            </a:endParaRPr>
          </a:p>
          <a:p>
            <a:pPr marL="45720" lvl="1">
              <a:spcBef>
                <a:spcPts val="1800"/>
              </a:spcBef>
              <a:buClr>
                <a:schemeClr val="tx1">
                  <a:lumMod val="75000"/>
                  <a:lumOff val="25000"/>
                </a:schemeClr>
              </a:buClr>
              <a:buSzPct val="100000"/>
            </a:pPr>
            <a:r>
              <a:rPr lang="en-US" sz="2400" b="1" dirty="0">
                <a:latin typeface="Eras Demi ITC"/>
              </a:rPr>
              <a:t>Liying Li  </a:t>
            </a:r>
          </a:p>
          <a:p>
            <a:pPr marL="45720" lvl="1">
              <a:spcBef>
                <a:spcPts val="1800"/>
              </a:spcBef>
              <a:buClr>
                <a:schemeClr val="tx1">
                  <a:lumMod val="75000"/>
                  <a:lumOff val="25000"/>
                </a:schemeClr>
              </a:buClr>
              <a:buSzPct val="100000"/>
            </a:pPr>
            <a:r>
              <a:rPr lang="en-US" sz="2400" dirty="0">
                <a:solidFill>
                  <a:schemeClr val="bg2">
                    <a:lumMod val="60000"/>
                    <a:lumOff val="40000"/>
                  </a:schemeClr>
                </a:solidFill>
                <a:latin typeface="Eras Demi ITC"/>
                <a:ea typeface="+mj-ea"/>
                <a:cs typeface="+mj-cs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liyingl@fultonschools.org</a:t>
            </a:r>
            <a:endParaRPr lang="en-US" sz="2400" dirty="0">
              <a:solidFill>
                <a:schemeClr val="bg2">
                  <a:lumMod val="60000"/>
                  <a:lumOff val="40000"/>
                </a:schemeClr>
              </a:solidFill>
              <a:latin typeface="Eras Demi ITC"/>
              <a:ea typeface="+mj-ea"/>
              <a:cs typeface="+mj-cs"/>
            </a:endParaRPr>
          </a:p>
          <a:p>
            <a:pPr marL="45720" lvl="1">
              <a:spcBef>
                <a:spcPts val="1800"/>
              </a:spcBef>
              <a:buClr>
                <a:schemeClr val="tx1">
                  <a:lumMod val="75000"/>
                  <a:lumOff val="25000"/>
                </a:schemeClr>
              </a:buClr>
              <a:buSzPct val="100000"/>
            </a:pPr>
            <a:r>
              <a:rPr lang="en-US" sz="2400" dirty="0">
                <a:latin typeface="Eras Demi ITC"/>
                <a:ea typeface="+mj-ea"/>
                <a:cs typeface="+mj-cs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470-254-8828</a:t>
            </a:r>
            <a:endParaRPr lang="en-US" sz="2400" dirty="0">
              <a:latin typeface="Eras Demi ITC"/>
              <a:ea typeface="+mj-ea"/>
              <a:cs typeface="+mj-cs"/>
            </a:endParaRPr>
          </a:p>
          <a:p>
            <a:pPr marL="365760" lvl="1">
              <a:spcBef>
                <a:spcPts val="1000"/>
              </a:spcBef>
            </a:pPr>
            <a:endParaRPr lang="en-US" dirty="0">
              <a:ea typeface="+mn-lt"/>
              <a:cs typeface="+mn-lt"/>
            </a:endParaRPr>
          </a:p>
          <a:p>
            <a:pPr marL="45720">
              <a:spcBef>
                <a:spcPts val="1800"/>
              </a:spcBef>
            </a:pPr>
            <a:r>
              <a:rPr lang="en-US" dirty="0">
                <a:ea typeface="+mn-lt"/>
                <a:cs typeface="+mn-lt"/>
              </a:rPr>
              <a:t>  </a:t>
            </a:r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6726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DE6B6-0A1B-41D3-92C7-AD2E4B7170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8980" y="148807"/>
            <a:ext cx="8727058" cy="992757"/>
          </a:xfrm>
        </p:spPr>
        <p:txBody>
          <a:bodyPr anchor="b">
            <a:normAutofit/>
          </a:bodyPr>
          <a:lstStyle/>
          <a:p>
            <a:pPr algn="ctr"/>
            <a:r>
              <a:rPr lang="ko-KR" altLang="en-US" sz="4400" b="1" dirty="0" err="1">
                <a:solidFill>
                  <a:schemeClr val="accent3"/>
                </a:solidFill>
                <a:latin typeface="Comic Sans MS"/>
                <a:ea typeface="맑은 고딕"/>
              </a:rPr>
              <a:t>Parent</a:t>
            </a:r>
            <a:r>
              <a:rPr lang="ko-KR" altLang="en-US" sz="4400" b="1" dirty="0">
                <a:solidFill>
                  <a:schemeClr val="accent3"/>
                </a:solidFill>
                <a:latin typeface="Comic Sans MS"/>
                <a:ea typeface="맑은 고딕"/>
              </a:rPr>
              <a:t>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F9DE33-1C1B-4F16-AF37-D63BBE9705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0377" y="1147243"/>
            <a:ext cx="10501732" cy="5482665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457200" indent="-457200">
              <a:spcAft>
                <a:spcPts val="600"/>
              </a:spcAft>
              <a:buChar char="•"/>
            </a:pPr>
            <a:r>
              <a:rPr lang="en-US" sz="2600" dirty="0">
                <a:latin typeface="Eras Demi ITC"/>
              </a:rPr>
              <a:t>ESOL program info. In different languages </a:t>
            </a:r>
          </a:p>
          <a:p>
            <a:pPr>
              <a:spcAft>
                <a:spcPts val="600"/>
              </a:spcAft>
              <a:buClr>
                <a:srgbClr val="8AD0D6"/>
              </a:buClr>
            </a:pPr>
            <a:r>
              <a:rPr lang="en-US" sz="2600" dirty="0">
                <a:ea typeface="+mj-lt"/>
                <a:cs typeface="+mj-lt"/>
                <a:hlinkClick r:id="rId2"/>
              </a:rPr>
              <a:t>https://www.fultonschools.org/Domain/235</a:t>
            </a:r>
            <a:endParaRPr lang="en-US" sz="2600" dirty="0">
              <a:latin typeface="Century Gothic"/>
            </a:endParaRPr>
          </a:p>
          <a:p>
            <a:pPr marL="457200" indent="-457200">
              <a:spcAft>
                <a:spcPts val="600"/>
              </a:spcAft>
              <a:buFont typeface="Arial" charset="2"/>
              <a:buChar char="•"/>
            </a:pPr>
            <a:r>
              <a:rPr lang="en-US" sz="2600" dirty="0">
                <a:latin typeface="Eras Demi ITC"/>
              </a:rPr>
              <a:t>Attendance policies in different languages</a:t>
            </a:r>
          </a:p>
          <a:p>
            <a:pPr>
              <a:spcAft>
                <a:spcPts val="600"/>
              </a:spcAft>
              <a:buClr>
                <a:srgbClr val="8AD0D6"/>
              </a:buClr>
            </a:pPr>
            <a:r>
              <a:rPr lang="en-US" sz="2600" dirty="0">
                <a:ea typeface="+mj-lt"/>
                <a:cs typeface="+mj-lt"/>
                <a:hlinkClick r:id="rId3"/>
              </a:rPr>
              <a:t>https://www.fultonschools.org/attendancematters</a:t>
            </a:r>
            <a:endParaRPr lang="en-US" sz="2600" dirty="0">
              <a:latin typeface="Century Gothic"/>
            </a:endParaRPr>
          </a:p>
          <a:p>
            <a:pPr marL="457200" indent="-457200">
              <a:spcAft>
                <a:spcPts val="600"/>
              </a:spcAft>
              <a:buFont typeface="Arial" charset="2"/>
              <a:buChar char="•"/>
            </a:pPr>
            <a:r>
              <a:rPr lang="en-US" sz="2600" dirty="0">
                <a:latin typeface="Eras Demi ITC"/>
              </a:rPr>
              <a:t>Fulton County website</a:t>
            </a:r>
          </a:p>
          <a:p>
            <a:pPr>
              <a:spcAft>
                <a:spcPts val="600"/>
              </a:spcAft>
            </a:pPr>
            <a:r>
              <a:rPr lang="en-US" sz="2600" dirty="0">
                <a:latin typeface="Century Gothic"/>
                <a:hlinkClick r:id="rId4"/>
              </a:rPr>
              <a:t>https</a:t>
            </a:r>
            <a:r>
              <a:rPr lang="en-US" sz="2600" dirty="0">
                <a:ea typeface="+mj-lt"/>
                <a:cs typeface="+mj-lt"/>
                <a:hlinkClick r:id="rId4"/>
              </a:rPr>
              <a:t>://www.fultonschools.org/Page/1</a:t>
            </a:r>
            <a:endParaRPr lang="en-US" sz="2600" dirty="0">
              <a:solidFill>
                <a:srgbClr val="8AD0D6"/>
              </a:solidFill>
              <a:latin typeface="Eras Demi ITC"/>
            </a:endParaRPr>
          </a:p>
          <a:p>
            <a:pPr marL="457200" indent="-457200">
              <a:spcAft>
                <a:spcPts val="600"/>
              </a:spcAft>
              <a:buClr>
                <a:srgbClr val="8AD0D6"/>
              </a:buClr>
              <a:buFont typeface="Arial" charset="2"/>
              <a:buChar char="•"/>
            </a:pPr>
            <a:r>
              <a:rPr lang="en-US" sz="2600" dirty="0">
                <a:solidFill>
                  <a:srgbClr val="8AD0D6"/>
                </a:solidFill>
                <a:latin typeface="Eras Demi ITC"/>
              </a:rPr>
              <a:t>Shakerag Elementary School website</a:t>
            </a:r>
          </a:p>
          <a:p>
            <a:pPr>
              <a:spcAft>
                <a:spcPts val="600"/>
              </a:spcAft>
              <a:buClr>
                <a:srgbClr val="8AD0D6"/>
              </a:buClr>
            </a:pPr>
            <a:r>
              <a:rPr lang="en-US" sz="2600" dirty="0">
                <a:solidFill>
                  <a:srgbClr val="8AD0D6"/>
                </a:solidFill>
                <a:latin typeface="Eras Demi ITC"/>
              </a:rPr>
              <a:t> </a:t>
            </a:r>
            <a:r>
              <a:rPr lang="en-US" sz="2600" dirty="0">
                <a:ea typeface="+mj-lt"/>
                <a:cs typeface="+mj-lt"/>
                <a:hlinkClick r:id="rId5"/>
              </a:rPr>
              <a:t>https://www.fultonschools.org/shakerages</a:t>
            </a:r>
            <a:endParaRPr lang="en-US" sz="2600" dirty="0">
              <a:solidFill>
                <a:srgbClr val="8AD0D6"/>
              </a:solidFill>
              <a:latin typeface="Eras Demi ITC"/>
            </a:endParaRPr>
          </a:p>
          <a:p>
            <a:pPr marL="457200" indent="-457200">
              <a:spcAft>
                <a:spcPts val="600"/>
              </a:spcAft>
              <a:buClr>
                <a:srgbClr val="8AD0D6"/>
              </a:buClr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1"/>
                </a:solidFill>
                <a:latin typeface="Comic Sans MS"/>
              </a:rPr>
              <a:t>Translations are available in different languages</a:t>
            </a:r>
          </a:p>
          <a:p>
            <a:pPr marL="457200" indent="-457200">
              <a:spcAft>
                <a:spcPts val="600"/>
              </a:spcAft>
              <a:buClr>
                <a:srgbClr val="8AD0D6"/>
              </a:buClr>
              <a:buFont typeface="Arial" charset="2"/>
              <a:buChar char="•"/>
            </a:pPr>
            <a:endParaRPr lang="en-US" sz="2800" dirty="0">
              <a:solidFill>
                <a:schemeClr val="tx1"/>
              </a:solidFill>
              <a:latin typeface="Comic Sans MS"/>
            </a:endParaRPr>
          </a:p>
          <a:p>
            <a:pPr>
              <a:spcAft>
                <a:spcPts val="600"/>
              </a:spcAft>
            </a:pPr>
            <a:endParaRPr lang="en-US" sz="2800" dirty="0">
              <a:latin typeface="Eras Demi ITC"/>
            </a:endParaRPr>
          </a:p>
          <a:p>
            <a:pPr>
              <a:spcAft>
                <a:spcPts val="600"/>
              </a:spcAft>
            </a:pPr>
            <a:endParaRPr lang="en-US" sz="2800" dirty="0">
              <a:latin typeface="Century Gothic"/>
            </a:endParaRPr>
          </a:p>
          <a:p>
            <a:pPr>
              <a:spcAft>
                <a:spcPts val="600"/>
              </a:spcAft>
            </a:pPr>
            <a:endParaRPr lang="en-US" sz="2800" dirty="0">
              <a:latin typeface="Eras Demi ITC"/>
            </a:endParaRPr>
          </a:p>
          <a:p>
            <a:pPr>
              <a:spcAft>
                <a:spcPts val="600"/>
              </a:spcAft>
            </a:pPr>
            <a:endParaRPr lang="en-US" sz="2800" dirty="0">
              <a:latin typeface="Eras Demi ITC"/>
            </a:endParaRPr>
          </a:p>
        </p:txBody>
      </p:sp>
    </p:spTree>
    <p:extLst>
      <p:ext uri="{BB962C8B-B14F-4D97-AF65-F5344CB8AC3E}">
        <p14:creationId xmlns:p14="http://schemas.microsoft.com/office/powerpoint/2010/main" val="793003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DE6B6-0A1B-41D3-92C7-AD2E4B7170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8980" y="148807"/>
            <a:ext cx="8727058" cy="992757"/>
          </a:xfrm>
        </p:spPr>
        <p:txBody>
          <a:bodyPr anchor="b">
            <a:normAutofit/>
          </a:bodyPr>
          <a:lstStyle/>
          <a:p>
            <a:pPr algn="ctr"/>
            <a:r>
              <a:rPr lang="ko-KR" altLang="en-US" sz="4400" b="1" dirty="0" err="1">
                <a:solidFill>
                  <a:schemeClr val="accent3"/>
                </a:solidFill>
                <a:latin typeface="Comic Sans MS"/>
                <a:ea typeface="맑은 고딕"/>
              </a:rPr>
              <a:t>Parent</a:t>
            </a:r>
            <a:r>
              <a:rPr lang="ko-KR" altLang="en-US" sz="4400" b="1" dirty="0">
                <a:solidFill>
                  <a:schemeClr val="accent3"/>
                </a:solidFill>
                <a:latin typeface="Comic Sans MS"/>
                <a:ea typeface="맑은 고딕"/>
              </a:rPr>
              <a:t>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F9DE33-1C1B-4F16-AF37-D63BBE9705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0377" y="1147243"/>
            <a:ext cx="10501732" cy="5482665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457200" indent="-457200">
              <a:spcAft>
                <a:spcPts val="600"/>
              </a:spcAft>
              <a:buClr>
                <a:srgbClr val="8AD0D6"/>
              </a:buClr>
              <a:buFont typeface="Arial" charset="2"/>
              <a:buChar char="•"/>
            </a:pPr>
            <a:endParaRPr lang="en-US" sz="2800" dirty="0">
              <a:solidFill>
                <a:schemeClr val="tx1"/>
              </a:solidFill>
              <a:latin typeface="Comic Sans MS"/>
            </a:endParaRPr>
          </a:p>
          <a:p>
            <a:pPr>
              <a:spcAft>
                <a:spcPts val="600"/>
              </a:spcAft>
            </a:pPr>
            <a:endParaRPr lang="en-US" sz="2800" dirty="0">
              <a:latin typeface="Eras Demi ITC"/>
            </a:endParaRPr>
          </a:p>
          <a:p>
            <a:pPr>
              <a:spcAft>
                <a:spcPts val="600"/>
              </a:spcAft>
            </a:pPr>
            <a:endParaRPr lang="en-US" sz="2800" dirty="0">
              <a:latin typeface="Century Gothic"/>
            </a:endParaRPr>
          </a:p>
          <a:p>
            <a:pPr>
              <a:spcAft>
                <a:spcPts val="600"/>
              </a:spcAft>
            </a:pPr>
            <a:endParaRPr lang="en-US" sz="2800" dirty="0">
              <a:latin typeface="Eras Demi ITC"/>
            </a:endParaRPr>
          </a:p>
          <a:p>
            <a:pPr>
              <a:spcAft>
                <a:spcPts val="600"/>
              </a:spcAft>
            </a:pPr>
            <a:endParaRPr lang="en-US" sz="2800" dirty="0">
              <a:latin typeface="Eras Demi ITC"/>
            </a:endParaRPr>
          </a:p>
        </p:txBody>
      </p:sp>
      <p:pic>
        <p:nvPicPr>
          <p:cNvPr id="6" name="Picture 6" descr="Graphical user interface, application, website&#10;&#10;Description automatically generated">
            <a:extLst>
              <a:ext uri="{FF2B5EF4-FFF2-40B4-BE49-F238E27FC236}">
                <a16:creationId xmlns:a16="http://schemas.microsoft.com/office/drawing/2014/main" id="{D6F0EF4F-0524-4350-B6A2-1032548647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004" y="1352911"/>
            <a:ext cx="10248180" cy="2211236"/>
          </a:xfrm>
          <a:prstGeom prst="rect">
            <a:avLst/>
          </a:prstGeom>
        </p:spPr>
      </p:pic>
      <p:pic>
        <p:nvPicPr>
          <p:cNvPr id="7" name="Picture 7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C3025264-0B30-4EF2-98DF-37F979E3CC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004" y="3940000"/>
            <a:ext cx="10248180" cy="2313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16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5665" y="309847"/>
            <a:ext cx="10801503" cy="1808518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spcBef>
                <a:spcPts val="0"/>
              </a:spcBef>
            </a:pPr>
            <a:r>
              <a:rPr lang="en-US" sz="4400" b="1" dirty="0">
                <a:solidFill>
                  <a:schemeClr val="accent3"/>
                </a:solidFill>
                <a:latin typeface="Comic Sans MS"/>
              </a:rPr>
              <a:t>Q &amp; A</a:t>
            </a:r>
            <a:br>
              <a:rPr lang="en-US" sz="4400" b="1" dirty="0">
                <a:solidFill>
                  <a:schemeClr val="accent3"/>
                </a:solidFill>
                <a:latin typeface="Comic Sans MS"/>
              </a:rPr>
            </a:br>
            <a:br>
              <a:rPr lang="en-US" sz="2400" dirty="0"/>
            </a:br>
            <a:r>
              <a:rPr lang="en-US" sz="2800" dirty="0">
                <a:solidFill>
                  <a:schemeClr val="accent3"/>
                </a:solidFill>
                <a:latin typeface="Comic Sans MS"/>
                <a:ea typeface="+mj-lt"/>
                <a:cs typeface="+mj-lt"/>
              </a:rPr>
              <a:t>Questions about the presentation can be typed in the chat. 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2800" dirty="0">
                <a:solidFill>
                  <a:schemeClr val="accent3"/>
                </a:solidFill>
                <a:latin typeface="Comic Sans MS"/>
                <a:ea typeface="+mj-lt"/>
                <a:cs typeface="+mj-lt"/>
              </a:rPr>
              <a:t>Please email students' specific questions. </a:t>
            </a:r>
            <a:endParaRPr lang="en-US" sz="2800" dirty="0">
              <a:solidFill>
                <a:schemeClr val="accent3"/>
              </a:solidFill>
              <a:latin typeface="Comic Sans MS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F999AD0-3E3B-4BEE-9744-3F1039C93C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5532" y="2330405"/>
            <a:ext cx="4789606" cy="600710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45720" indent="0" algn="ctr">
              <a:buNone/>
            </a:pPr>
            <a:r>
              <a:rPr lang="en-US" sz="2400" b="1" dirty="0">
                <a:latin typeface="Eras Demi ITC"/>
              </a:rPr>
              <a:t> Teachers</a:t>
            </a:r>
            <a:endParaRPr lang="en-US" sz="2400" dirty="0">
              <a:latin typeface="Cambria"/>
            </a:endParaRPr>
          </a:p>
          <a:p>
            <a:pPr marL="45720" indent="0">
              <a:spcBef>
                <a:spcPts val="0"/>
              </a:spcBef>
              <a:buNone/>
            </a:pPr>
            <a:r>
              <a:rPr lang="en-US" sz="1800" b="1" dirty="0">
                <a:latin typeface="Eras Demi ITC"/>
              </a:rPr>
              <a:t>Amanda Francis</a:t>
            </a:r>
            <a:endParaRPr lang="en-US" sz="1800" dirty="0"/>
          </a:p>
          <a:p>
            <a:pPr marL="45720" indent="0">
              <a:spcBef>
                <a:spcPts val="0"/>
              </a:spcBef>
              <a:buNone/>
            </a:pPr>
            <a:r>
              <a:rPr lang="en-US" sz="1800" dirty="0">
                <a:latin typeface="Eras Demi ITC"/>
                <a:hlinkClick r:id="rId3"/>
              </a:rPr>
              <a:t>francisAV@fultonschools.org</a:t>
            </a:r>
            <a:r>
              <a:rPr lang="en-US" sz="1800" dirty="0">
                <a:latin typeface="Eras Demi ITC"/>
              </a:rPr>
              <a:t>      </a:t>
            </a:r>
            <a:endParaRPr lang="en-US" sz="1800" dirty="0">
              <a:latin typeface="Eras Demi ITC" panose="020B0805030504020804" pitchFamily="34" charset="0"/>
            </a:endParaRPr>
          </a:p>
          <a:p>
            <a:pPr marL="45720" indent="0">
              <a:spcBef>
                <a:spcPts val="0"/>
              </a:spcBef>
              <a:buNone/>
            </a:pPr>
            <a:r>
              <a:rPr lang="en-US" sz="1800" dirty="0">
                <a:ea typeface="+mn-lt"/>
                <a:cs typeface="+mn-lt"/>
                <a:hlinkClick r:id="rId4"/>
              </a:rPr>
              <a:t>www.francisesol.weebly.com</a:t>
            </a:r>
            <a:r>
              <a:rPr lang="en-US" sz="1800" dirty="0">
                <a:ea typeface="+mn-lt"/>
                <a:cs typeface="+mn-lt"/>
              </a:rPr>
              <a:t> </a:t>
            </a:r>
          </a:p>
          <a:p>
            <a:pPr marL="45720" indent="0">
              <a:spcBef>
                <a:spcPts val="0"/>
              </a:spcBef>
              <a:buNone/>
            </a:pPr>
            <a:endParaRPr lang="en-US" sz="1800" b="1" dirty="0">
              <a:latin typeface="Eras Demi ITC"/>
            </a:endParaRPr>
          </a:p>
          <a:p>
            <a:pPr marL="45720" indent="0">
              <a:spcBef>
                <a:spcPts val="0"/>
              </a:spcBef>
              <a:buNone/>
            </a:pPr>
            <a:r>
              <a:rPr lang="en-US" sz="1800" b="1" dirty="0">
                <a:latin typeface="Eras Demi ITC"/>
              </a:rPr>
              <a:t>Elizabeth </a:t>
            </a:r>
            <a:r>
              <a:rPr lang="en-US" sz="1800" b="1" dirty="0" err="1">
                <a:latin typeface="Eras Demi ITC"/>
              </a:rPr>
              <a:t>Kulamer</a:t>
            </a:r>
          </a:p>
          <a:p>
            <a:pPr marL="45720" indent="0">
              <a:spcBef>
                <a:spcPts val="0"/>
              </a:spcBef>
              <a:buNone/>
            </a:pPr>
            <a:r>
              <a:rPr lang="en-US" sz="1800" b="1" dirty="0">
                <a:latin typeface="Eras Demi ITC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kulamere@fultonschools.org</a:t>
            </a:r>
            <a:endParaRPr lang="en-US" sz="1800" b="1" dirty="0">
              <a:latin typeface="Eras Demi ITC"/>
            </a:endParaRPr>
          </a:p>
          <a:p>
            <a:pPr marL="45720" indent="0">
              <a:spcBef>
                <a:spcPts val="0"/>
              </a:spcBef>
              <a:buNone/>
            </a:pPr>
            <a:endParaRPr lang="en-US" sz="1800" dirty="0">
              <a:ea typeface="+mj-lt"/>
              <a:cs typeface="+mj-lt"/>
            </a:endParaRPr>
          </a:p>
          <a:p>
            <a:pPr marL="45720" indent="0">
              <a:spcBef>
                <a:spcPts val="0"/>
              </a:spcBef>
              <a:buNone/>
            </a:pPr>
            <a:r>
              <a:rPr lang="en-US" sz="1800" b="1" dirty="0">
                <a:latin typeface="Eras Demi ITC"/>
              </a:rPr>
              <a:t>Megan Schenke</a:t>
            </a:r>
            <a:endParaRPr lang="en-US" sz="1800" dirty="0">
              <a:latin typeface="Eras Demi ITC"/>
            </a:endParaRPr>
          </a:p>
          <a:p>
            <a:pPr marL="45720" indent="0">
              <a:spcBef>
                <a:spcPts val="0"/>
              </a:spcBef>
              <a:buNone/>
            </a:pPr>
            <a:r>
              <a:rPr lang="en-US" sz="1800" dirty="0">
                <a:latin typeface="Eras Demi ITC"/>
                <a:hlinkClick r:id="rId6"/>
              </a:rPr>
              <a:t>Schenkem@fultonschools.org</a:t>
            </a:r>
            <a:endParaRPr lang="en-US" sz="1800" dirty="0">
              <a:latin typeface="Eras Demi ITC"/>
            </a:endParaRPr>
          </a:p>
          <a:p>
            <a:pPr marL="45720" indent="0">
              <a:spcBef>
                <a:spcPts val="0"/>
              </a:spcBef>
              <a:buNone/>
            </a:pPr>
            <a:endParaRPr lang="en-US" sz="1800" b="1" dirty="0">
              <a:latin typeface="Eras Demi ITC"/>
            </a:endParaRPr>
          </a:p>
          <a:p>
            <a:pPr marL="45720" indent="0">
              <a:spcBef>
                <a:spcPts val="0"/>
              </a:spcBef>
              <a:buNone/>
            </a:pPr>
            <a:r>
              <a:rPr lang="en-US" sz="1800" b="1" dirty="0">
                <a:latin typeface="Eras Demi ITC"/>
              </a:rPr>
              <a:t>Geetha Seshadri (Assistant)</a:t>
            </a:r>
            <a:endParaRPr lang="en-US" sz="1800" dirty="0">
              <a:latin typeface="Eras Demi ITC"/>
            </a:endParaRPr>
          </a:p>
          <a:p>
            <a:pPr marL="45720" indent="0">
              <a:spcBef>
                <a:spcPts val="0"/>
              </a:spcBef>
              <a:buNone/>
            </a:pPr>
            <a:r>
              <a:rPr lang="en-US" sz="1800" dirty="0">
                <a:latin typeface="Eras Demi ITC"/>
                <a:hlinkClick r:id="rId7"/>
              </a:rPr>
              <a:t>Seshadrig@fultonschools.org</a:t>
            </a:r>
            <a:endParaRPr lang="en-US" sz="1800" dirty="0">
              <a:latin typeface="Eras Demi ITC"/>
            </a:endParaRPr>
          </a:p>
          <a:p>
            <a:pPr marL="45720" indent="0">
              <a:buNone/>
            </a:pPr>
            <a:endParaRPr lang="en-US" sz="2400" dirty="0">
              <a:latin typeface="Eras Demi ITC"/>
            </a:endParaRPr>
          </a:p>
        </p:txBody>
      </p:sp>
      <p:pic>
        <p:nvPicPr>
          <p:cNvPr id="1028" name="Picture 4" descr="C:\Users\Joy\AppData\Local\Microsoft\Windows\INetCache\IE\KYM3AEPE\MC900347211[1].wm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628978" y="2797545"/>
            <a:ext cx="2106814" cy="2846648"/>
          </a:xfrm>
          <a:prstGeom prst="rect">
            <a:avLst/>
          </a:prstGeom>
          <a:noFill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FA53341-F50E-4186-BC72-C1A17E74D2BD}"/>
              </a:ext>
            </a:extLst>
          </p:cNvPr>
          <p:cNvSpPr txBox="1"/>
          <p:nvPr/>
        </p:nvSpPr>
        <p:spPr>
          <a:xfrm>
            <a:off x="5941431" y="2329444"/>
            <a:ext cx="3840529" cy="362150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" algn="ctr">
              <a:spcBef>
                <a:spcPts val="1800"/>
              </a:spcBef>
              <a:buClr>
                <a:schemeClr val="tx1">
                  <a:lumMod val="75000"/>
                  <a:lumOff val="25000"/>
                </a:schemeClr>
              </a:buClr>
              <a:buSzPct val="100000"/>
            </a:pPr>
            <a:r>
              <a:rPr lang="en-US" sz="2400" b="1" dirty="0">
                <a:latin typeface="Eras Demi ITC"/>
              </a:rPr>
              <a:t>Bilingual Community Liaisons </a:t>
            </a:r>
            <a:endParaRPr lang="en-US" sz="2400" dirty="0"/>
          </a:p>
          <a:p>
            <a:pPr marL="45720" lvl="1" defTabSz="457200">
              <a:buClr>
                <a:schemeClr val="bg2">
                  <a:lumMod val="40000"/>
                  <a:lumOff val="60000"/>
                </a:schemeClr>
              </a:buClr>
              <a:buSzPct val="80000"/>
            </a:pPr>
            <a:r>
              <a:rPr lang="en-US" sz="2000" b="1" dirty="0">
                <a:latin typeface="Eras Demi ITC"/>
              </a:rPr>
              <a:t>J</a:t>
            </a:r>
            <a:r>
              <a:rPr lang="en-US" b="1" dirty="0">
                <a:latin typeface="Eras Demi ITC"/>
                <a:ea typeface="+mj-ea"/>
                <a:cs typeface="+mj-cs"/>
              </a:rPr>
              <a:t>oy Kim </a:t>
            </a:r>
          </a:p>
          <a:p>
            <a:pPr marL="45720" lvl="1" defTabSz="457200">
              <a:buClr>
                <a:schemeClr val="bg2">
                  <a:lumMod val="40000"/>
                  <a:lumOff val="60000"/>
                </a:schemeClr>
              </a:buClr>
              <a:buSzPct val="80000"/>
            </a:pP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latin typeface="Eras Demi ITC"/>
                <a:ea typeface="+mj-ea"/>
                <a:cs typeface="+mj-cs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KimJoy@fultonschools.org</a:t>
            </a:r>
            <a:endParaRPr lang="en-US" b="1" dirty="0">
              <a:solidFill>
                <a:schemeClr val="bg2">
                  <a:lumMod val="60000"/>
                  <a:lumOff val="40000"/>
                </a:schemeClr>
              </a:solidFill>
              <a:latin typeface="Eras Demi ITC"/>
              <a:ea typeface="+mj-ea"/>
              <a:cs typeface="+mj-cs"/>
            </a:endParaRPr>
          </a:p>
          <a:p>
            <a:pPr marL="45720" lvl="1" defTabSz="457200">
              <a:buClr>
                <a:schemeClr val="bg2">
                  <a:lumMod val="40000"/>
                  <a:lumOff val="60000"/>
                </a:schemeClr>
              </a:buClr>
              <a:buSzPct val="80000"/>
            </a:pPr>
            <a:r>
              <a:rPr lang="en-US" b="1" dirty="0">
                <a:latin typeface="Eras Demi ITC"/>
                <a:ea typeface="+mj-ea"/>
                <a:cs typeface="+mj-cs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470-254-9362</a:t>
            </a:r>
            <a:endParaRPr lang="en-US" b="1" dirty="0">
              <a:latin typeface="Eras Demi ITC"/>
              <a:ea typeface="+mj-ea"/>
              <a:cs typeface="+mj-cs"/>
            </a:endParaRPr>
          </a:p>
          <a:p>
            <a:pPr marL="45720" lvl="1" defTabSz="457200">
              <a:buClr>
                <a:schemeClr val="bg2">
                  <a:lumMod val="40000"/>
                  <a:lumOff val="60000"/>
                </a:schemeClr>
              </a:buClr>
              <a:buSzPct val="80000"/>
            </a:pPr>
            <a:endParaRPr lang="en-US" b="1" dirty="0">
              <a:latin typeface="Eras Demi ITC"/>
              <a:ea typeface="+mj-ea"/>
              <a:cs typeface="+mj-cs"/>
            </a:endParaRPr>
          </a:p>
          <a:p>
            <a:pPr marL="45720" lvl="1" defTabSz="457200">
              <a:buClr>
                <a:schemeClr val="bg2">
                  <a:lumMod val="40000"/>
                  <a:lumOff val="60000"/>
                </a:schemeClr>
              </a:buClr>
              <a:buSzPct val="80000"/>
            </a:pPr>
            <a:r>
              <a:rPr lang="en-US" b="1" dirty="0">
                <a:latin typeface="Eras Demi ITC"/>
                <a:ea typeface="+mj-ea"/>
                <a:cs typeface="+mj-cs"/>
              </a:rPr>
              <a:t>Liying Li  </a:t>
            </a:r>
            <a:endParaRPr lang="en-US" dirty="0">
              <a:ea typeface="+mj-ea"/>
              <a:cs typeface="+mj-cs"/>
            </a:endParaRPr>
          </a:p>
          <a:p>
            <a:pPr marL="45720" lvl="1" defTabSz="457200">
              <a:buClr>
                <a:schemeClr val="bg2">
                  <a:lumMod val="40000"/>
                  <a:lumOff val="60000"/>
                </a:schemeClr>
              </a:buClr>
              <a:buSzPct val="80000"/>
            </a:pPr>
            <a:r>
              <a:rPr lang="en-US" b="1" dirty="0">
                <a:latin typeface="Eras Demi ITC"/>
                <a:ea typeface="+mj-ea"/>
                <a:cs typeface="+mj-cs"/>
              </a:rPr>
              <a:t> 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latin typeface="Eras Demi ITC"/>
                <a:ea typeface="+mj-ea"/>
                <a:cs typeface="+mj-cs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liyingl@fultonschools.org</a:t>
            </a:r>
            <a:endParaRPr lang="en-US" b="1" dirty="0">
              <a:solidFill>
                <a:schemeClr val="bg2">
                  <a:lumMod val="60000"/>
                  <a:lumOff val="40000"/>
                </a:schemeClr>
              </a:solidFill>
              <a:latin typeface="Eras Demi ITC"/>
              <a:ea typeface="+mj-ea"/>
              <a:cs typeface="+mj-cs"/>
            </a:endParaRPr>
          </a:p>
          <a:p>
            <a:pPr marL="45720" lvl="1" defTabSz="457200">
              <a:buClr>
                <a:schemeClr val="bg2">
                  <a:lumMod val="40000"/>
                  <a:lumOff val="60000"/>
                </a:schemeClr>
              </a:buClr>
              <a:buSzPct val="80000"/>
            </a:pPr>
            <a:r>
              <a:rPr lang="en-US" b="1" dirty="0">
                <a:latin typeface="Eras Demi ITC"/>
                <a:ea typeface="+mj-ea"/>
                <a:cs typeface="+mj-cs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470-254-8828</a:t>
            </a:r>
            <a:endParaRPr lang="en-US" b="1" dirty="0">
              <a:latin typeface="Eras Demi ITC"/>
              <a:ea typeface="+mj-ea"/>
              <a:cs typeface="+mj-cs"/>
            </a:endParaRPr>
          </a:p>
          <a:p>
            <a:pPr marL="365760" lvl="1">
              <a:spcBef>
                <a:spcPts val="1000"/>
              </a:spcBef>
            </a:pPr>
            <a:endParaRPr lang="en-US" sz="1000" dirty="0">
              <a:ea typeface="+mn-lt"/>
              <a:cs typeface="+mn-lt"/>
            </a:endParaRPr>
          </a:p>
          <a:p>
            <a:pPr marL="45720">
              <a:spcBef>
                <a:spcPts val="1800"/>
              </a:spcBef>
            </a:pPr>
            <a:r>
              <a:rPr lang="en-US" sz="1000" dirty="0">
                <a:ea typeface="+mn-lt"/>
                <a:cs typeface="+mn-lt"/>
              </a:rPr>
              <a:t>  </a:t>
            </a:r>
          </a:p>
          <a:p>
            <a:pPr algn="l"/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787552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5028" y="215900"/>
            <a:ext cx="2470572" cy="29845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206094" y="2967335"/>
            <a:ext cx="37798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Thank you!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9314" y="225082"/>
            <a:ext cx="2096887" cy="279584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1" y="215900"/>
            <a:ext cx="3530323" cy="264774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7652" y="3891583"/>
            <a:ext cx="2695575" cy="16954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6808" y="3471451"/>
            <a:ext cx="2143125" cy="21431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1" y="3890666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770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Picture 72">
            <a:extLst>
              <a:ext uri="{FF2B5EF4-FFF2-40B4-BE49-F238E27FC236}">
                <a16:creationId xmlns:a16="http://schemas.microsoft.com/office/drawing/2014/main" id="{41B68C77-138E-4BF7-A276-BD0C78A42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7C268552-D473-46ED-B1B8-422042C4DE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77" name="Oval 76">
            <a:extLst>
              <a:ext uri="{FF2B5EF4-FFF2-40B4-BE49-F238E27FC236}">
                <a16:creationId xmlns:a16="http://schemas.microsoft.com/office/drawing/2014/main" id="{4AC0CD9D-7610-4620-93B4-798CCD9AB5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79" name="Picture 78">
            <a:extLst>
              <a:ext uri="{FF2B5EF4-FFF2-40B4-BE49-F238E27FC236}">
                <a16:creationId xmlns:a16="http://schemas.microsoft.com/office/drawing/2014/main" id="{B9238B3E-24AA-439A-B527-6C5DF6D721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81" name="Picture 80">
            <a:extLst>
              <a:ext uri="{FF2B5EF4-FFF2-40B4-BE49-F238E27FC236}">
                <a16:creationId xmlns:a16="http://schemas.microsoft.com/office/drawing/2014/main" id="{69F01145-BEA3-4CBF-AA21-10077B948C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83" name="Rectangle 82">
            <a:extLst>
              <a:ext uri="{FF2B5EF4-FFF2-40B4-BE49-F238E27FC236}">
                <a16:creationId xmlns:a16="http://schemas.microsoft.com/office/drawing/2014/main" id="{DE4D62F9-188E-4530-84C2-24BDEE4BEB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C6A81905-F480-46A4-BC10-215D24EA1A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98875" y="3267075"/>
            <a:ext cx="5222325" cy="3329581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>
              <a:lnSpc>
                <a:spcPct val="90000"/>
              </a:lnSpc>
            </a:pPr>
            <a:r>
              <a:rPr lang="en-US" sz="4900" b="1" dirty="0">
                <a:solidFill>
                  <a:schemeClr val="accent3"/>
                </a:solidFill>
                <a:latin typeface="Comic Sans MS"/>
              </a:rPr>
              <a:t>Questions??</a:t>
            </a:r>
            <a:br>
              <a:rPr lang="en-US" sz="4900" dirty="0">
                <a:solidFill>
                  <a:schemeClr val="accent3"/>
                </a:solidFill>
                <a:latin typeface="Comic Sans MS"/>
              </a:rPr>
            </a:br>
            <a:br>
              <a:rPr lang="en-US" sz="3200" dirty="0"/>
            </a:br>
            <a:br>
              <a:rPr lang="en-US" sz="3200" dirty="0"/>
            </a:br>
            <a:r>
              <a:rPr lang="en-US" sz="3100" b="0" i="0" kern="1200" dirty="0">
                <a:solidFill>
                  <a:srgbClr val="EBEBEB"/>
                </a:solidFill>
                <a:latin typeface="Comic Sans MS"/>
              </a:rPr>
              <a:t>Questions about the presentation can be typed in the chat. </a:t>
            </a:r>
            <a:endParaRPr lang="en-US" sz="3100" dirty="0">
              <a:latin typeface="Comic Sans MS"/>
            </a:endParaRPr>
          </a:p>
          <a:p>
            <a:pPr>
              <a:lnSpc>
                <a:spcPct val="90000"/>
              </a:lnSpc>
            </a:pPr>
            <a:endParaRPr lang="en-US" sz="3100" b="0" i="0" kern="1200" dirty="0">
              <a:solidFill>
                <a:srgbClr val="EBEBEB"/>
              </a:solidFill>
              <a:latin typeface="Comic Sans MS"/>
            </a:endParaRPr>
          </a:p>
          <a:p>
            <a:pPr algn="ctr">
              <a:lnSpc>
                <a:spcPct val="90000"/>
              </a:lnSpc>
            </a:pPr>
            <a:r>
              <a:rPr lang="en-US" sz="3100" b="0" i="0" kern="1200" dirty="0">
                <a:solidFill>
                  <a:srgbClr val="EBEBEB"/>
                </a:solidFill>
                <a:latin typeface="Comic Sans MS"/>
              </a:rPr>
              <a:t>Please email teachers </a:t>
            </a:r>
            <a:r>
              <a:rPr lang="en-US" sz="3100" dirty="0">
                <a:solidFill>
                  <a:srgbClr val="EBEBEB"/>
                </a:solidFill>
                <a:latin typeface="Comic Sans MS"/>
              </a:rPr>
              <a:t>students' </a:t>
            </a:r>
            <a:r>
              <a:rPr lang="en-US" sz="3100" b="0" i="0" kern="1200" dirty="0">
                <a:solidFill>
                  <a:srgbClr val="EBEBEB"/>
                </a:solidFill>
                <a:latin typeface="Comic Sans MS"/>
              </a:rPr>
              <a:t>specific </a:t>
            </a:r>
            <a:r>
              <a:rPr lang="en-US" sz="3100" dirty="0">
                <a:solidFill>
                  <a:srgbClr val="EBEBEB"/>
                </a:solidFill>
                <a:latin typeface="Comic Sans MS"/>
              </a:rPr>
              <a:t>questions</a:t>
            </a:r>
            <a:r>
              <a:rPr lang="en-US" sz="3100" b="0" i="0" kern="1200" dirty="0">
                <a:solidFill>
                  <a:srgbClr val="EBEBEB"/>
                </a:solidFill>
                <a:latin typeface="Comic Sans MS"/>
              </a:rPr>
              <a:t>. </a:t>
            </a:r>
            <a:br>
              <a:rPr lang="en-US" sz="3100" dirty="0">
                <a:solidFill>
                  <a:srgbClr val="EBEBEB"/>
                </a:solidFill>
                <a:latin typeface="Comic Sans MS"/>
              </a:rPr>
            </a:br>
            <a:br>
              <a:rPr lang="en-US" sz="3100" dirty="0">
                <a:solidFill>
                  <a:srgbClr val="EBEBEB"/>
                </a:solidFill>
                <a:latin typeface="Comic Sans MS"/>
              </a:rPr>
            </a:br>
            <a:r>
              <a:rPr lang="en-US" sz="3100" b="1" dirty="0">
                <a:solidFill>
                  <a:srgbClr val="EBEBEB"/>
                </a:solidFill>
                <a:latin typeface="Comic Sans MS"/>
              </a:rPr>
              <a:t>This meeting is being recorded and can be viewed later at our ESOL website: </a:t>
            </a:r>
            <a:br>
              <a:rPr lang="en-US" sz="3100" b="1" dirty="0">
                <a:solidFill>
                  <a:srgbClr val="EBEBEB"/>
                </a:solidFill>
                <a:latin typeface="Comic Sans MS"/>
              </a:rPr>
            </a:br>
            <a:r>
              <a:rPr lang="en-US" sz="2700" dirty="0">
                <a:solidFill>
                  <a:schemeClr val="bg2">
                    <a:lumMod val="60000"/>
                    <a:lumOff val="40000"/>
                  </a:schemeClr>
                </a:solidFill>
                <a:ea typeface="+mn-lt"/>
                <a:cs typeface="+mn-lt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www.francisesol.weebly.com</a:t>
            </a:r>
            <a:r>
              <a:rPr lang="en-US" sz="2700" dirty="0">
                <a:solidFill>
                  <a:schemeClr val="bg2">
                    <a:lumMod val="60000"/>
                    <a:lumOff val="40000"/>
                  </a:schemeClr>
                </a:solidFill>
                <a:ea typeface="+mn-lt"/>
                <a:cs typeface="+mn-lt"/>
              </a:rPr>
              <a:t> </a:t>
            </a:r>
            <a:br>
              <a:rPr lang="en-US" sz="2800" dirty="0">
                <a:solidFill>
                  <a:schemeClr val="bg2">
                    <a:lumMod val="60000"/>
                    <a:lumOff val="40000"/>
                  </a:schemeClr>
                </a:solidFill>
                <a:ea typeface="+mn-lt"/>
                <a:cs typeface="+mn-lt"/>
              </a:rPr>
            </a:br>
            <a:endParaRPr lang="en-US" sz="3100" i="0" kern="1200" dirty="0">
              <a:solidFill>
                <a:srgbClr val="EBEBEB"/>
              </a:solidFill>
              <a:latin typeface="Comic Sans MS"/>
            </a:endParaRPr>
          </a:p>
        </p:txBody>
      </p:sp>
      <p:sp>
        <p:nvSpPr>
          <p:cNvPr id="87" name="Freeform 8">
            <a:extLst>
              <a:ext uri="{FF2B5EF4-FFF2-40B4-BE49-F238E27FC236}">
                <a16:creationId xmlns:a16="http://schemas.microsoft.com/office/drawing/2014/main" id="{36FD4D9D-3784-41E8-8405-A42B72F513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135692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9" name="Freeform: Shape 88">
            <a:extLst>
              <a:ext uri="{FF2B5EF4-FFF2-40B4-BE49-F238E27FC236}">
                <a16:creationId xmlns:a16="http://schemas.microsoft.com/office/drawing/2014/main" id="{09811DF6-66E4-43D5-B564-3151796531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481964" cy="6858000"/>
          </a:xfrm>
          <a:custGeom>
            <a:avLst/>
            <a:gdLst>
              <a:gd name="connsiteX0" fmla="*/ 3137249 w 4481964"/>
              <a:gd name="connsiteY0" fmla="*/ 0 h 6858000"/>
              <a:gd name="connsiteX1" fmla="*/ 4480787 w 4481964"/>
              <a:gd name="connsiteY1" fmla="*/ 0 h 6858000"/>
              <a:gd name="connsiteX2" fmla="*/ 4455742 w 4481964"/>
              <a:gd name="connsiteY2" fmla="*/ 155676 h 6858000"/>
              <a:gd name="connsiteX3" fmla="*/ 4431873 w 4481964"/>
              <a:gd name="connsiteY3" fmla="*/ 310667 h 6858000"/>
              <a:gd name="connsiteX4" fmla="*/ 4408509 w 4481964"/>
              <a:gd name="connsiteY4" fmla="*/ 466344 h 6858000"/>
              <a:gd name="connsiteX5" fmla="*/ 4388506 w 4481964"/>
              <a:gd name="connsiteY5" fmla="*/ 622706 h 6858000"/>
              <a:gd name="connsiteX6" fmla="*/ 4368335 w 4481964"/>
              <a:gd name="connsiteY6" fmla="*/ 778383 h 6858000"/>
              <a:gd name="connsiteX7" fmla="*/ 4349509 w 4481964"/>
              <a:gd name="connsiteY7" fmla="*/ 934745 h 6858000"/>
              <a:gd name="connsiteX8" fmla="*/ 4333373 w 4481964"/>
              <a:gd name="connsiteY8" fmla="*/ 1089050 h 6858000"/>
              <a:gd name="connsiteX9" fmla="*/ 4318077 w 4481964"/>
              <a:gd name="connsiteY9" fmla="*/ 1245413 h 6858000"/>
              <a:gd name="connsiteX10" fmla="*/ 4304125 w 4481964"/>
              <a:gd name="connsiteY10" fmla="*/ 1401089 h 6858000"/>
              <a:gd name="connsiteX11" fmla="*/ 4292023 w 4481964"/>
              <a:gd name="connsiteY11" fmla="*/ 1554023 h 6858000"/>
              <a:gd name="connsiteX12" fmla="*/ 4279920 w 4481964"/>
              <a:gd name="connsiteY12" fmla="*/ 1709013 h 6858000"/>
              <a:gd name="connsiteX13" fmla="*/ 4269835 w 4481964"/>
              <a:gd name="connsiteY13" fmla="*/ 1861947 h 6858000"/>
              <a:gd name="connsiteX14" fmla="*/ 4261935 w 4481964"/>
              <a:gd name="connsiteY14" fmla="*/ 2014880 h 6858000"/>
              <a:gd name="connsiteX15" fmla="*/ 4253698 w 4481964"/>
              <a:gd name="connsiteY15" fmla="*/ 2167128 h 6858000"/>
              <a:gd name="connsiteX16" fmla="*/ 4246807 w 4481964"/>
              <a:gd name="connsiteY16" fmla="*/ 2318004 h 6858000"/>
              <a:gd name="connsiteX17" fmla="*/ 4241932 w 4481964"/>
              <a:gd name="connsiteY17" fmla="*/ 2467508 h 6858000"/>
              <a:gd name="connsiteX18" fmla="*/ 4237730 w 4481964"/>
              <a:gd name="connsiteY18" fmla="*/ 2617013 h 6858000"/>
              <a:gd name="connsiteX19" fmla="*/ 4233696 w 4481964"/>
              <a:gd name="connsiteY19" fmla="*/ 2765145 h 6858000"/>
              <a:gd name="connsiteX20" fmla="*/ 4231847 w 4481964"/>
              <a:gd name="connsiteY20" fmla="*/ 2911221 h 6858000"/>
              <a:gd name="connsiteX21" fmla="*/ 4229830 w 4481964"/>
              <a:gd name="connsiteY21" fmla="*/ 3057296 h 6858000"/>
              <a:gd name="connsiteX22" fmla="*/ 4228821 w 4481964"/>
              <a:gd name="connsiteY22" fmla="*/ 3201314 h 6858000"/>
              <a:gd name="connsiteX23" fmla="*/ 4229830 w 4481964"/>
              <a:gd name="connsiteY23" fmla="*/ 3343960 h 6858000"/>
              <a:gd name="connsiteX24" fmla="*/ 4229830 w 4481964"/>
              <a:gd name="connsiteY24" fmla="*/ 3485235 h 6858000"/>
              <a:gd name="connsiteX25" fmla="*/ 4231847 w 4481964"/>
              <a:gd name="connsiteY25" fmla="*/ 3625138 h 6858000"/>
              <a:gd name="connsiteX26" fmla="*/ 4234872 w 4481964"/>
              <a:gd name="connsiteY26" fmla="*/ 3762298 h 6858000"/>
              <a:gd name="connsiteX27" fmla="*/ 4237730 w 4481964"/>
              <a:gd name="connsiteY27" fmla="*/ 3898087 h 6858000"/>
              <a:gd name="connsiteX28" fmla="*/ 4240924 w 4481964"/>
              <a:gd name="connsiteY28" fmla="*/ 4031132 h 6858000"/>
              <a:gd name="connsiteX29" fmla="*/ 4245798 w 4481964"/>
              <a:gd name="connsiteY29" fmla="*/ 4163491 h 6858000"/>
              <a:gd name="connsiteX30" fmla="*/ 4251009 w 4481964"/>
              <a:gd name="connsiteY30" fmla="*/ 4293793 h 6858000"/>
              <a:gd name="connsiteX31" fmla="*/ 4255715 w 4481964"/>
              <a:gd name="connsiteY31" fmla="*/ 4421352 h 6858000"/>
              <a:gd name="connsiteX32" fmla="*/ 4268995 w 4481964"/>
              <a:gd name="connsiteY32" fmla="*/ 4670298 h 6858000"/>
              <a:gd name="connsiteX33" fmla="*/ 4283114 w 4481964"/>
              <a:gd name="connsiteY33" fmla="*/ 4908956 h 6858000"/>
              <a:gd name="connsiteX34" fmla="*/ 4297906 w 4481964"/>
              <a:gd name="connsiteY34" fmla="*/ 5138013 h 6858000"/>
              <a:gd name="connsiteX35" fmla="*/ 4314211 w 4481964"/>
              <a:gd name="connsiteY35" fmla="*/ 5354726 h 6858000"/>
              <a:gd name="connsiteX36" fmla="*/ 4331188 w 4481964"/>
              <a:gd name="connsiteY36" fmla="*/ 5561838 h 6858000"/>
              <a:gd name="connsiteX37" fmla="*/ 4349509 w 4481964"/>
              <a:gd name="connsiteY37" fmla="*/ 5753862 h 6858000"/>
              <a:gd name="connsiteX38" fmla="*/ 4367495 w 4481964"/>
              <a:gd name="connsiteY38" fmla="*/ 5934227 h 6858000"/>
              <a:gd name="connsiteX39" fmla="*/ 4385480 w 4481964"/>
              <a:gd name="connsiteY39" fmla="*/ 6100191 h 6858000"/>
              <a:gd name="connsiteX40" fmla="*/ 4402457 w 4481964"/>
              <a:gd name="connsiteY40" fmla="*/ 6252438 h 6858000"/>
              <a:gd name="connsiteX41" fmla="*/ 4418594 w 4481964"/>
              <a:gd name="connsiteY41" fmla="*/ 6387541 h 6858000"/>
              <a:gd name="connsiteX42" fmla="*/ 4433890 w 4481964"/>
              <a:gd name="connsiteY42" fmla="*/ 6509613 h 6858000"/>
              <a:gd name="connsiteX43" fmla="*/ 4446665 w 4481964"/>
              <a:gd name="connsiteY43" fmla="*/ 6612483 h 6858000"/>
              <a:gd name="connsiteX44" fmla="*/ 4458767 w 4481964"/>
              <a:gd name="connsiteY44" fmla="*/ 6698894 h 6858000"/>
              <a:gd name="connsiteX45" fmla="*/ 4476081 w 4481964"/>
              <a:gd name="connsiteY45" fmla="*/ 6817538 h 6858000"/>
              <a:gd name="connsiteX46" fmla="*/ 4481964 w 4481964"/>
              <a:gd name="connsiteY46" fmla="*/ 6858000 h 6858000"/>
              <a:gd name="connsiteX47" fmla="*/ 3577807 w 4481964"/>
              <a:gd name="connsiteY47" fmla="*/ 6858000 h 6858000"/>
              <a:gd name="connsiteX48" fmla="*/ 3577807 w 4481964"/>
              <a:gd name="connsiteY48" fmla="*/ 6858000 h 6858000"/>
              <a:gd name="connsiteX49" fmla="*/ 0 w 4481964"/>
              <a:gd name="connsiteY49" fmla="*/ 6858000 h 6858000"/>
              <a:gd name="connsiteX50" fmla="*/ 0 w 4481964"/>
              <a:gd name="connsiteY50" fmla="*/ 0 h 6858000"/>
              <a:gd name="connsiteX51" fmla="*/ 3137249 w 4481964"/>
              <a:gd name="connsiteY5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4481964" h="6858000">
                <a:moveTo>
                  <a:pt x="3137249" y="0"/>
                </a:moveTo>
                <a:lnTo>
                  <a:pt x="4480787" y="0"/>
                </a:lnTo>
                <a:lnTo>
                  <a:pt x="4455742" y="155676"/>
                </a:lnTo>
                <a:lnTo>
                  <a:pt x="4431873" y="310667"/>
                </a:lnTo>
                <a:lnTo>
                  <a:pt x="4408509" y="466344"/>
                </a:lnTo>
                <a:lnTo>
                  <a:pt x="4388506" y="622706"/>
                </a:lnTo>
                <a:lnTo>
                  <a:pt x="4368335" y="778383"/>
                </a:lnTo>
                <a:lnTo>
                  <a:pt x="4349509" y="934745"/>
                </a:lnTo>
                <a:lnTo>
                  <a:pt x="4333373" y="1089050"/>
                </a:lnTo>
                <a:lnTo>
                  <a:pt x="4318077" y="1245413"/>
                </a:lnTo>
                <a:lnTo>
                  <a:pt x="4304125" y="1401089"/>
                </a:lnTo>
                <a:lnTo>
                  <a:pt x="4292023" y="1554023"/>
                </a:lnTo>
                <a:lnTo>
                  <a:pt x="4279920" y="1709013"/>
                </a:lnTo>
                <a:lnTo>
                  <a:pt x="4269835" y="1861947"/>
                </a:lnTo>
                <a:lnTo>
                  <a:pt x="4261935" y="2014880"/>
                </a:lnTo>
                <a:lnTo>
                  <a:pt x="4253698" y="2167128"/>
                </a:lnTo>
                <a:lnTo>
                  <a:pt x="4246807" y="2318004"/>
                </a:lnTo>
                <a:lnTo>
                  <a:pt x="4241932" y="2467508"/>
                </a:lnTo>
                <a:lnTo>
                  <a:pt x="4237730" y="2617013"/>
                </a:lnTo>
                <a:lnTo>
                  <a:pt x="4233696" y="2765145"/>
                </a:lnTo>
                <a:lnTo>
                  <a:pt x="4231847" y="2911221"/>
                </a:lnTo>
                <a:lnTo>
                  <a:pt x="4229830" y="3057296"/>
                </a:lnTo>
                <a:lnTo>
                  <a:pt x="4228821" y="3201314"/>
                </a:lnTo>
                <a:lnTo>
                  <a:pt x="4229830" y="3343960"/>
                </a:lnTo>
                <a:lnTo>
                  <a:pt x="4229830" y="3485235"/>
                </a:lnTo>
                <a:lnTo>
                  <a:pt x="4231847" y="3625138"/>
                </a:lnTo>
                <a:lnTo>
                  <a:pt x="4234872" y="3762298"/>
                </a:lnTo>
                <a:lnTo>
                  <a:pt x="4237730" y="3898087"/>
                </a:lnTo>
                <a:lnTo>
                  <a:pt x="4240924" y="4031132"/>
                </a:lnTo>
                <a:lnTo>
                  <a:pt x="4245798" y="4163491"/>
                </a:lnTo>
                <a:lnTo>
                  <a:pt x="4251009" y="4293793"/>
                </a:lnTo>
                <a:lnTo>
                  <a:pt x="4255715" y="4421352"/>
                </a:lnTo>
                <a:lnTo>
                  <a:pt x="4268995" y="4670298"/>
                </a:lnTo>
                <a:lnTo>
                  <a:pt x="4283114" y="4908956"/>
                </a:lnTo>
                <a:lnTo>
                  <a:pt x="4297906" y="5138013"/>
                </a:lnTo>
                <a:lnTo>
                  <a:pt x="4314211" y="5354726"/>
                </a:lnTo>
                <a:lnTo>
                  <a:pt x="4331188" y="5561838"/>
                </a:lnTo>
                <a:lnTo>
                  <a:pt x="4349509" y="5753862"/>
                </a:lnTo>
                <a:lnTo>
                  <a:pt x="4367495" y="5934227"/>
                </a:lnTo>
                <a:lnTo>
                  <a:pt x="4385480" y="6100191"/>
                </a:lnTo>
                <a:lnTo>
                  <a:pt x="4402457" y="6252438"/>
                </a:lnTo>
                <a:lnTo>
                  <a:pt x="4418594" y="6387541"/>
                </a:lnTo>
                <a:lnTo>
                  <a:pt x="4433890" y="6509613"/>
                </a:lnTo>
                <a:lnTo>
                  <a:pt x="4446665" y="6612483"/>
                </a:lnTo>
                <a:lnTo>
                  <a:pt x="4458767" y="6698894"/>
                </a:lnTo>
                <a:lnTo>
                  <a:pt x="4476081" y="6817538"/>
                </a:lnTo>
                <a:lnTo>
                  <a:pt x="4481964" y="6858000"/>
                </a:lnTo>
                <a:lnTo>
                  <a:pt x="3577807" y="6858000"/>
                </a:lnTo>
                <a:lnTo>
                  <a:pt x="3577807" y="6858000"/>
                </a:lnTo>
                <a:lnTo>
                  <a:pt x="0" y="6858000"/>
                </a:lnTo>
                <a:lnTo>
                  <a:pt x="0" y="0"/>
                </a:lnTo>
                <a:lnTo>
                  <a:pt x="3137249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60817A52-B891-4228-A61E-0C0A57632D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028" name="Picture 4" descr="C:\Users\Joy\AppData\Local\Microsoft\Windows\INetCache\IE\KYM3AEPE\MC900347211[1].wmf"/>
          <p:cNvPicPr>
            <a:picLocks noChangeAspect="1" noChangeArrowheads="1"/>
          </p:cNvPicPr>
          <p:nvPr/>
        </p:nvPicPr>
        <p:blipFill>
          <a:blip r:embed="rId8" cstate="print"/>
          <a:stretch>
            <a:fillRect/>
          </a:stretch>
        </p:blipFill>
        <p:spPr bwMode="auto">
          <a:xfrm>
            <a:off x="647240" y="1544278"/>
            <a:ext cx="2936836" cy="3998044"/>
          </a:xfrm>
          <a:prstGeom prst="rect">
            <a:avLst/>
          </a:prstGeom>
          <a:noFill/>
          <a:effectLst/>
        </p:spPr>
      </p:pic>
    </p:spTree>
    <p:extLst>
      <p:ext uri="{BB962C8B-B14F-4D97-AF65-F5344CB8AC3E}">
        <p14:creationId xmlns:p14="http://schemas.microsoft.com/office/powerpoint/2010/main" val="24140233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7CEBA5-CB74-4D8B-A9FB-E8FDD9E68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/>
              <a:t>Power Point Translations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B0429E-1A26-4822-BD7C-F7A66FCB3D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7825" y="1853248"/>
            <a:ext cx="5744925" cy="4195481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endParaRPr lang="en-US" dirty="0"/>
          </a:p>
          <a:p>
            <a:r>
              <a:rPr lang="en-US" sz="4000" dirty="0"/>
              <a:t>Click on ellipsis (</a:t>
            </a:r>
            <a:r>
              <a:rPr lang="en-US" sz="4000" b="1" dirty="0"/>
              <a:t>…</a:t>
            </a:r>
            <a:r>
              <a:rPr lang="en-US" sz="4000" dirty="0"/>
              <a:t>) at the bottom of PPT</a:t>
            </a:r>
          </a:p>
          <a:p>
            <a:r>
              <a:rPr lang="en-US" sz="4000" dirty="0"/>
              <a:t>Choose </a:t>
            </a:r>
            <a:r>
              <a:rPr lang="en-US" sz="4000" b="1" dirty="0"/>
              <a:t>More Actions</a:t>
            </a:r>
          </a:p>
          <a:p>
            <a:pPr>
              <a:buClr>
                <a:srgbClr val="8AD0D6"/>
              </a:buClr>
            </a:pPr>
            <a:r>
              <a:rPr lang="en-US" sz="4000" dirty="0"/>
              <a:t>Choose </a:t>
            </a:r>
            <a:r>
              <a:rPr lang="en-US" sz="4000" b="1" dirty="0"/>
              <a:t>Translate Slides</a:t>
            </a:r>
          </a:p>
          <a:p>
            <a:r>
              <a:rPr lang="en-US" sz="4000" dirty="0"/>
              <a:t>Select your language</a:t>
            </a:r>
          </a:p>
          <a:p>
            <a:pPr marL="0" indent="0">
              <a:buNone/>
            </a:pPr>
            <a:endParaRPr lang="en-US" sz="4000" dirty="0"/>
          </a:p>
        </p:txBody>
      </p:sp>
      <p:pic>
        <p:nvPicPr>
          <p:cNvPr id="1026" name="Picture 4">
            <a:extLst>
              <a:ext uri="{FF2B5EF4-FFF2-40B4-BE49-F238E27FC236}">
                <a16:creationId xmlns:a16="http://schemas.microsoft.com/office/drawing/2014/main" id="{1C18C217-FA05-4B06-B7D3-09AA8933EF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2496" y="2441151"/>
            <a:ext cx="4529949" cy="2563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6564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7CEBA5-CB74-4D8B-A9FB-E8FDD9E68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/>
              <a:t>Live Captions in English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B0429E-1A26-4822-BD7C-F7A66FCB3D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7825" y="1853248"/>
            <a:ext cx="8946541" cy="4195481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 dirty="0"/>
          </a:p>
          <a:p>
            <a:r>
              <a:rPr lang="en-US" sz="4000" dirty="0"/>
              <a:t>Click on ellipsis (</a:t>
            </a:r>
            <a:r>
              <a:rPr lang="en-US" sz="4000" b="1" dirty="0"/>
              <a:t>…</a:t>
            </a:r>
            <a:r>
              <a:rPr lang="en-US" sz="4000" dirty="0"/>
              <a:t>) at the top of the screen </a:t>
            </a:r>
          </a:p>
          <a:p>
            <a:r>
              <a:rPr lang="en-US" sz="4000" dirty="0"/>
              <a:t>Select “Turn </a:t>
            </a:r>
            <a:r>
              <a:rPr lang="en-US" sz="4000"/>
              <a:t>on Live Captions”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1574225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24" y="377656"/>
            <a:ext cx="11178720" cy="1223983"/>
          </a:xfrm>
        </p:spPr>
        <p:txBody>
          <a:bodyPr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4400" b="1" dirty="0">
                <a:solidFill>
                  <a:schemeClr val="accent3"/>
                </a:solidFill>
                <a:latin typeface="Comic Sans MS"/>
              </a:rPr>
              <a:t>How can I see what my child is learning?</a:t>
            </a:r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8E0158CA-4F51-4AAA-AC57-BF73AF78DE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574" y="1667956"/>
            <a:ext cx="4365849" cy="263065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66458" y="2425037"/>
            <a:ext cx="5959734" cy="329041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800" dirty="0">
                <a:ea typeface="+mj-lt"/>
                <a:cs typeface="+mj-lt"/>
              </a:rPr>
              <a:t>See Saw </a:t>
            </a:r>
            <a:endParaRPr lang="en-US" dirty="0">
              <a:ea typeface="+mj-lt"/>
              <a:cs typeface="+mj-lt"/>
            </a:endParaRPr>
          </a:p>
          <a:p>
            <a:r>
              <a:rPr lang="en-US" sz="2800" dirty="0">
                <a:ea typeface="+mj-lt"/>
                <a:cs typeface="+mj-lt"/>
              </a:rPr>
              <a:t>Infinite Campus Grades</a:t>
            </a:r>
            <a:endParaRPr lang="en-US" dirty="0"/>
          </a:p>
          <a:p>
            <a:r>
              <a:rPr lang="en-US" sz="2800" dirty="0">
                <a:ea typeface="+mj-lt"/>
                <a:cs typeface="+mj-lt"/>
              </a:rPr>
              <a:t>Friday Papers </a:t>
            </a:r>
            <a:endParaRPr lang="en-US" dirty="0"/>
          </a:p>
          <a:p>
            <a:r>
              <a:rPr lang="en-US" sz="2800" dirty="0">
                <a:ea typeface="+mj-lt"/>
                <a:cs typeface="+mj-lt"/>
              </a:rPr>
              <a:t>Talk to your child about their day</a:t>
            </a:r>
          </a:p>
          <a:p>
            <a:pPr>
              <a:buClr>
                <a:srgbClr val="1E5155">
                  <a:lumMod val="40000"/>
                  <a:lumOff val="60000"/>
                </a:srgbClr>
              </a:buClr>
            </a:pPr>
            <a:endParaRPr lang="en-US" sz="2800" dirty="0">
              <a:latin typeface="Comic Sans MS"/>
            </a:endParaRPr>
          </a:p>
          <a:p>
            <a:pPr marL="45720" indent="0">
              <a:buNone/>
            </a:pPr>
            <a:endParaRPr lang="en-US" dirty="0">
              <a:latin typeface="Century Gothic" panose="020B0502020202020204"/>
            </a:endParaRPr>
          </a:p>
          <a:p>
            <a:endParaRPr lang="en-US" dirty="0"/>
          </a:p>
          <a:p>
            <a:endParaRPr lang="en-US" dirty="0"/>
          </a:p>
        </p:txBody>
      </p:sp>
      <p:pic>
        <p:nvPicPr>
          <p:cNvPr id="8" name="Picture 8" descr="A picture containing food&#10;&#10;Description automatically generated">
            <a:extLst>
              <a:ext uri="{FF2B5EF4-FFF2-40B4-BE49-F238E27FC236}">
                <a16:creationId xmlns:a16="http://schemas.microsoft.com/office/drawing/2014/main" id="{25F0A401-54C3-4342-8198-210D429782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656" y="4650581"/>
            <a:ext cx="4267768" cy="1753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777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2BDE465-F271-4659-8186-0D5C831B263A}"/>
              </a:ext>
            </a:extLst>
          </p:cNvPr>
          <p:cNvSpPr txBox="1"/>
          <p:nvPr/>
        </p:nvSpPr>
        <p:spPr>
          <a:xfrm>
            <a:off x="1607629" y="211219"/>
            <a:ext cx="8332910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800" b="1" dirty="0">
                <a:solidFill>
                  <a:schemeClr val="accent3"/>
                </a:solidFill>
                <a:latin typeface="Comic Sans MS"/>
                <a:ea typeface="+mj-ea"/>
                <a:cs typeface="+mj-cs"/>
              </a:rPr>
              <a:t>ESOL Curriculum </a:t>
            </a:r>
          </a:p>
        </p:txBody>
      </p:sp>
      <p:pic>
        <p:nvPicPr>
          <p:cNvPr id="3" name="Picture 3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A62F718D-C810-47A5-BBC4-65DFA015FA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054" y="845131"/>
            <a:ext cx="1869281" cy="2371725"/>
          </a:xfrm>
          <a:prstGeom prst="rect">
            <a:avLst/>
          </a:prstGeom>
        </p:spPr>
      </p:pic>
      <p:pic>
        <p:nvPicPr>
          <p:cNvPr id="4" name="Picture 4" descr="A picture containing street&#10;&#10;Description automatically generated">
            <a:extLst>
              <a:ext uri="{FF2B5EF4-FFF2-40B4-BE49-F238E27FC236}">
                <a16:creationId xmlns:a16="http://schemas.microsoft.com/office/drawing/2014/main" id="{CC972D64-92D0-4BE9-ABBB-A8A68E2F88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213" y="3570008"/>
            <a:ext cx="1885950" cy="2432607"/>
          </a:xfrm>
          <a:prstGeom prst="rect">
            <a:avLst/>
          </a:prstGeom>
        </p:spPr>
      </p:pic>
      <p:pic>
        <p:nvPicPr>
          <p:cNvPr id="5" name="Picture 5" descr="A close up of a map&#10;&#10;Description automatically generated">
            <a:extLst>
              <a:ext uri="{FF2B5EF4-FFF2-40B4-BE49-F238E27FC236}">
                <a16:creationId xmlns:a16="http://schemas.microsoft.com/office/drawing/2014/main" id="{18D7E638-F548-4F62-BC11-BDC741A3CB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7400" y="2260322"/>
            <a:ext cx="1993107" cy="2527856"/>
          </a:xfrm>
          <a:prstGeom prst="rect">
            <a:avLst/>
          </a:prstGeom>
        </p:spPr>
      </p:pic>
      <p:pic>
        <p:nvPicPr>
          <p:cNvPr id="6" name="Picture 6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A03286C6-86AD-4F7D-B38D-BC02E38E5D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10125" y="1714500"/>
            <a:ext cx="2000249" cy="2988467"/>
          </a:xfrm>
          <a:prstGeom prst="rect">
            <a:avLst/>
          </a:prstGeom>
        </p:spPr>
      </p:pic>
      <p:pic>
        <p:nvPicPr>
          <p:cNvPr id="7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25342EF1-81D1-4AFA-8FD6-1EA1D773795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07682" y="3307556"/>
            <a:ext cx="1790700" cy="2552700"/>
          </a:xfrm>
          <a:prstGeom prst="rect">
            <a:avLst/>
          </a:prstGeom>
        </p:spPr>
      </p:pic>
      <p:pic>
        <p:nvPicPr>
          <p:cNvPr id="8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9A36C6EE-3D2F-4101-97BD-B08A78BD1CF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03293" y="1557339"/>
            <a:ext cx="2205036" cy="2767011"/>
          </a:xfrm>
          <a:prstGeom prst="rect">
            <a:avLst/>
          </a:prstGeom>
        </p:spPr>
      </p:pic>
      <p:pic>
        <p:nvPicPr>
          <p:cNvPr id="9" name="Picture 9" descr="A picture containing device&#10;&#10;Description automatically generated">
            <a:extLst>
              <a:ext uri="{FF2B5EF4-FFF2-40B4-BE49-F238E27FC236}">
                <a16:creationId xmlns:a16="http://schemas.microsoft.com/office/drawing/2014/main" id="{B4A38FCD-C674-47F1-8C64-838B555FB30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72262" y="2990850"/>
            <a:ext cx="1907381" cy="2650331"/>
          </a:xfrm>
          <a:prstGeom prst="rect">
            <a:avLst/>
          </a:prstGeom>
        </p:spPr>
      </p:pic>
      <p:pic>
        <p:nvPicPr>
          <p:cNvPr id="10" name="Picture 10" descr="A close up of a map&#10;&#10;Description automatically generated">
            <a:extLst>
              <a:ext uri="{FF2B5EF4-FFF2-40B4-BE49-F238E27FC236}">
                <a16:creationId xmlns:a16="http://schemas.microsoft.com/office/drawing/2014/main" id="{11D65C30-503A-4B3C-BEAD-52A7ADA73E1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084594" y="1500188"/>
            <a:ext cx="1797843" cy="2655093"/>
          </a:xfrm>
          <a:prstGeom prst="rect">
            <a:avLst/>
          </a:prstGeom>
        </p:spPr>
      </p:pic>
      <p:pic>
        <p:nvPicPr>
          <p:cNvPr id="11" name="Picture 11" descr="A close up of a map&#10;&#10;Description automatically generated">
            <a:extLst>
              <a:ext uri="{FF2B5EF4-FFF2-40B4-BE49-F238E27FC236}">
                <a16:creationId xmlns:a16="http://schemas.microsoft.com/office/drawing/2014/main" id="{3814BE5B-2D75-45EC-9A0D-5E4F32B304C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513094" y="3214688"/>
            <a:ext cx="1785937" cy="2655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497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1757C3E-A8EC-45A2-9262-B50FC97B3CD6}"/>
              </a:ext>
            </a:extLst>
          </p:cNvPr>
          <p:cNvSpPr txBox="1"/>
          <p:nvPr/>
        </p:nvSpPr>
        <p:spPr>
          <a:xfrm>
            <a:off x="2009710" y="1284042"/>
            <a:ext cx="797249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dirty="0">
                <a:solidFill>
                  <a:schemeClr val="bg2">
                    <a:lumMod val="60000"/>
                    <a:lumOff val="40000"/>
                  </a:schemeClr>
                </a:solidFill>
                <a:latin typeface="Eras Demi ITC"/>
                <a:ea typeface="+mj-ea"/>
                <a:cs typeface="+mj-cs"/>
                <a:hlinkClick r:id="rId2" tooltip="https://www.milet.com/dictionaries-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https://www.milet.com/dictionaries-2</a:t>
            </a:r>
            <a:endParaRPr lang="en-US" sz="2800" dirty="0">
              <a:solidFill>
                <a:schemeClr val="bg2">
                  <a:lumMod val="60000"/>
                  <a:lumOff val="40000"/>
                </a:schemeClr>
              </a:solidFill>
              <a:latin typeface="Eras Demi ITC"/>
              <a:ea typeface="+mj-ea"/>
              <a:cs typeface="+mj-cs"/>
            </a:endParaRPr>
          </a:p>
        </p:txBody>
      </p:sp>
      <p:pic>
        <p:nvPicPr>
          <p:cNvPr id="3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D07E82FA-5307-4C5D-ADDB-316C854685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5631" y="1948169"/>
            <a:ext cx="6283579" cy="476718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1536E9A-D0A8-4C9D-A0A5-261B87C071B1}"/>
              </a:ext>
            </a:extLst>
          </p:cNvPr>
          <p:cNvSpPr txBox="1"/>
          <p:nvPr/>
        </p:nvSpPr>
        <p:spPr>
          <a:xfrm>
            <a:off x="636524" y="453045"/>
            <a:ext cx="10541791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800" b="1" dirty="0">
                <a:solidFill>
                  <a:schemeClr val="accent3"/>
                </a:solidFill>
                <a:latin typeface="Comic Sans MS"/>
                <a:ea typeface="+mj-ea"/>
                <a:cs typeface="+mj-cs"/>
              </a:rPr>
              <a:t>Optional Dictionary Resource </a:t>
            </a:r>
          </a:p>
        </p:txBody>
      </p:sp>
    </p:spTree>
    <p:extLst>
      <p:ext uri="{BB962C8B-B14F-4D97-AF65-F5344CB8AC3E}">
        <p14:creationId xmlns:p14="http://schemas.microsoft.com/office/powerpoint/2010/main" val="2053094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1901" y="313922"/>
            <a:ext cx="9255796" cy="879878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chemeClr val="accent3"/>
                </a:solidFill>
                <a:latin typeface="Comic Sans MS"/>
              </a:rPr>
              <a:t>What happens in ESOL class?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31901" y="1665487"/>
            <a:ext cx="10308565" cy="5427755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Comic Sans MS"/>
              </a:rPr>
              <a:t>Support students in the areas of listening, speaking, reading, and writing</a:t>
            </a:r>
          </a:p>
          <a:p>
            <a:endParaRPr lang="en-US" sz="2800" dirty="0">
              <a:solidFill>
                <a:schemeClr val="tx1"/>
              </a:solidFill>
              <a:latin typeface="Comic Sans MS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Comic Sans MS"/>
              </a:rPr>
              <a:t>Support students in grade level content areas (ELA, Math, Science, Social Studies)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1"/>
              </a:solidFill>
              <a:latin typeface="Comic Sans MS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Comic Sans MS"/>
              </a:rPr>
              <a:t>Support students with social and academic language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6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578477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CB911DA2-637D-4DBC-A7C4-908CEE86E56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Fall fun education presentation (widescreen)</Template>
  <TotalTime>0</TotalTime>
  <Words>805</Words>
  <Application>Microsoft Office PowerPoint</Application>
  <PresentationFormat>Widescreen</PresentationFormat>
  <Paragraphs>159</Paragraphs>
  <Slides>23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Arial</vt:lpstr>
      <vt:lpstr>Cambria</vt:lpstr>
      <vt:lpstr>Century Gothic</vt:lpstr>
      <vt:lpstr>Comic Sans MS</vt:lpstr>
      <vt:lpstr>Eras Demi ITC</vt:lpstr>
      <vt:lpstr>Wingdings</vt:lpstr>
      <vt:lpstr>Wingdings 3</vt:lpstr>
      <vt:lpstr>Ion</vt:lpstr>
      <vt:lpstr>ESOL  Parent Meeting</vt:lpstr>
      <vt:lpstr>ESOL staff</vt:lpstr>
      <vt:lpstr>Questions??   Questions about the presentation can be typed in the chat.   Please email teachers students' specific questions.   This meeting is being recorded and can be viewed later at our ESOL website:  www.francisesol.weebly.com  </vt:lpstr>
      <vt:lpstr>Power Point Translations</vt:lpstr>
      <vt:lpstr>Live Captions in English</vt:lpstr>
      <vt:lpstr>How can I see what my child is learning?</vt:lpstr>
      <vt:lpstr>PowerPoint Presentation</vt:lpstr>
      <vt:lpstr>PowerPoint Presentation</vt:lpstr>
      <vt:lpstr>What happens in ESOL class?</vt:lpstr>
      <vt:lpstr>PowerPoint Presentation</vt:lpstr>
      <vt:lpstr>What happens in ESOL class?</vt:lpstr>
      <vt:lpstr>PowerPoint Presentation</vt:lpstr>
      <vt:lpstr>PowerPoint Presentation</vt:lpstr>
      <vt:lpstr>PowerPoint Presentation</vt:lpstr>
      <vt:lpstr> What ESOL tests will my child take?   </vt:lpstr>
      <vt:lpstr>PowerPoint Presentation</vt:lpstr>
      <vt:lpstr>PowerPoint Presentation</vt:lpstr>
      <vt:lpstr>Parent Support from BCLs</vt:lpstr>
      <vt:lpstr>Parent Support from BCLs</vt:lpstr>
      <vt:lpstr>Parent Resources</vt:lpstr>
      <vt:lpstr>Parent Resources</vt:lpstr>
      <vt:lpstr>Q &amp; A  Questions about the presentation can be typed in the chat.  Please email students' specific questions. </vt:lpstr>
      <vt:lpstr>PowerPoint Presentation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ESOL Parent Meeting</dc:title>
  <dc:creator/>
  <cp:keywords/>
  <cp:lastModifiedBy/>
  <cp:revision>1159</cp:revision>
  <dcterms:created xsi:type="dcterms:W3CDTF">2016-09-08T16:37:33Z</dcterms:created>
  <dcterms:modified xsi:type="dcterms:W3CDTF">2021-10-06T20:56:05Z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TC028952699991</vt:lpwstr>
  </property>
  <property fmtid="{D5CDD505-2E9C-101B-9397-08002B2CF9AE}" pid="3" name="MSIP_Label_0ee3c538-ec52-435f-ae58-017644bd9513_Enabled">
    <vt:lpwstr>True</vt:lpwstr>
  </property>
  <property fmtid="{D5CDD505-2E9C-101B-9397-08002B2CF9AE}" pid="4" name="MSIP_Label_0ee3c538-ec52-435f-ae58-017644bd9513_SiteId">
    <vt:lpwstr>0cdcb198-8169-4b70-ba9f-da7e3ba700c2</vt:lpwstr>
  </property>
  <property fmtid="{D5CDD505-2E9C-101B-9397-08002B2CF9AE}" pid="5" name="MSIP_Label_0ee3c538-ec52-435f-ae58-017644bd9513_Owner">
    <vt:lpwstr>KimJoy@fultonschools.org</vt:lpwstr>
  </property>
  <property fmtid="{D5CDD505-2E9C-101B-9397-08002B2CF9AE}" pid="6" name="MSIP_Label_0ee3c538-ec52-435f-ae58-017644bd9513_SetDate">
    <vt:lpwstr>2019-08-29T13:35:03.5833267Z</vt:lpwstr>
  </property>
  <property fmtid="{D5CDD505-2E9C-101B-9397-08002B2CF9AE}" pid="7" name="MSIP_Label_0ee3c538-ec52-435f-ae58-017644bd9513_Name">
    <vt:lpwstr>General</vt:lpwstr>
  </property>
  <property fmtid="{D5CDD505-2E9C-101B-9397-08002B2CF9AE}" pid="8" name="MSIP_Label_0ee3c538-ec52-435f-ae58-017644bd9513_Application">
    <vt:lpwstr>Microsoft Azure Information Protection</vt:lpwstr>
  </property>
  <property fmtid="{D5CDD505-2E9C-101B-9397-08002B2CF9AE}" pid="9" name="MSIP_Label_0ee3c538-ec52-435f-ae58-017644bd9513_Extended_MSFT_Method">
    <vt:lpwstr>Automatic</vt:lpwstr>
  </property>
  <property fmtid="{D5CDD505-2E9C-101B-9397-08002B2CF9AE}" pid="10" name="Sensitivity">
    <vt:lpwstr>General</vt:lpwstr>
  </property>
</Properties>
</file>